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7"/>
  </p:notesMasterIdLst>
  <p:handoutMasterIdLst>
    <p:handoutMasterId r:id="rId38"/>
  </p:handoutMasterIdLst>
  <p:sldIdLst>
    <p:sldId id="256" r:id="rId3"/>
    <p:sldId id="312" r:id="rId4"/>
    <p:sldId id="279" r:id="rId5"/>
    <p:sldId id="271" r:id="rId6"/>
    <p:sldId id="281" r:id="rId7"/>
    <p:sldId id="282" r:id="rId8"/>
    <p:sldId id="276" r:id="rId9"/>
    <p:sldId id="277" r:id="rId10"/>
    <p:sldId id="314" r:id="rId11"/>
    <p:sldId id="315" r:id="rId12"/>
    <p:sldId id="316" r:id="rId13"/>
    <p:sldId id="278" r:id="rId14"/>
    <p:sldId id="280" r:id="rId15"/>
    <p:sldId id="313" r:id="rId16"/>
    <p:sldId id="291" r:id="rId17"/>
    <p:sldId id="293" r:id="rId18"/>
    <p:sldId id="307" r:id="rId19"/>
    <p:sldId id="294" r:id="rId20"/>
    <p:sldId id="295" r:id="rId21"/>
    <p:sldId id="308" r:id="rId22"/>
    <p:sldId id="309" r:id="rId23"/>
    <p:sldId id="300" r:id="rId24"/>
    <p:sldId id="301" r:id="rId25"/>
    <p:sldId id="302" r:id="rId26"/>
    <p:sldId id="303" r:id="rId27"/>
    <p:sldId id="304" r:id="rId28"/>
    <p:sldId id="305" r:id="rId29"/>
    <p:sldId id="306" r:id="rId30"/>
    <p:sldId id="296" r:id="rId31"/>
    <p:sldId id="297" r:id="rId32"/>
    <p:sldId id="298" r:id="rId33"/>
    <p:sldId id="299" r:id="rId34"/>
    <p:sldId id="310" r:id="rId35"/>
    <p:sldId id="311" r:id="rId36"/>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87" d="100"/>
          <a:sy n="87" d="100"/>
        </p:scale>
        <p:origin x="528" y="6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8FCA9C-FF92-4024-BDEC-A6D3B663DC09}" type="datetimeFigureOut">
              <a:rPr lang="en-US"/>
              <a:t>7/9/2017</a:t>
            </a:fld>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2AB877-E7B1-4681-847E-D0918612832B}" type="datetimeFigureOut">
              <a:rPr lang="en-US"/>
              <a:t>7/9/2017</a:t>
            </a:fld>
            <a:endParaRP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7/9/2017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7/9/2017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7/9/2017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7/9/2017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7/9/2017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7/9/2017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7/9/2017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7/9/2017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school – Ounsdale high school</a:t>
            </a:r>
          </a:p>
        </p:txBody>
      </p:sp>
      <p:sp>
        <p:nvSpPr>
          <p:cNvPr id="3" name="Subtitle 2"/>
          <p:cNvSpPr>
            <a:spLocks noGrp="1"/>
          </p:cNvSpPr>
          <p:nvPr>
            <p:ph type="subTitle" idx="1"/>
          </p:nvPr>
        </p:nvSpPr>
        <p:spPr/>
        <p:txBody>
          <a:bodyPr/>
          <a:lstStyle/>
          <a:p>
            <a:r>
              <a:rPr lang="en-US" dirty="0"/>
              <a:t>By Phoebe Wilkinson and Edan Powell</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85514" cy="1052736"/>
          </a:xfrm>
          <a:prstGeom prst="rect">
            <a:avLst/>
          </a:prstGeom>
        </p:spPr>
      </p:pic>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1500" b="90000" l="10000" r="90000">
                        <a14:backgroundMark x1="8300" y1="25900" x2="8300" y2="25900"/>
                        <a14:backgroundMark x1="14300" y1="28600" x2="14300" y2="28600"/>
                        <a14:backgroundMark x1="20500" y1="29200" x2="20500" y2="29200"/>
                        <a14:backgroundMark x1="28400" y1="75200" x2="28400" y2="75200"/>
                        <a14:backgroundMark x1="3800" y1="17200" x2="3800" y2="17200"/>
                      </a14:backgroundRemoval>
                    </a14:imgEffect>
                  </a14:imgLayer>
                </a14:imgProps>
              </a:ext>
              <a:ext uri="{28A0092B-C50C-407E-A947-70E740481C1C}">
                <a14:useLocalDpi xmlns:a14="http://schemas.microsoft.com/office/drawing/2010/main"/>
              </a:ext>
            </a:extLst>
          </a:blip>
          <a:stretch>
            <a:fillRect/>
          </a:stretch>
        </p:blipFill>
        <p:spPr>
          <a:xfrm>
            <a:off x="4942284" y="2204864"/>
            <a:ext cx="514004" cy="514004"/>
          </a:xfrm>
          <a:prstGeom prst="rect">
            <a:avLst/>
          </a:prstGeom>
        </p:spPr>
      </p:pic>
      <p:pic>
        <p:nvPicPr>
          <p:cNvPr id="6" name="Picture 5"/>
          <p:cNvPicPr>
            <a:picLocks noChangeAspect="1"/>
          </p:cNvPicPr>
          <p:nvPr/>
        </p:nvPicPr>
        <p:blipFill>
          <a:blip r:embed="rId3" cstate="email">
            <a:extLst>
              <a:ext uri="{BEBA8EAE-BF5A-486C-A8C5-ECC9F3942E4B}">
                <a14:imgProps xmlns:a14="http://schemas.microsoft.com/office/drawing/2010/main">
                  <a14:imgLayer r:embed="rId4">
                    <a14:imgEffect>
                      <a14:backgroundRemoval t="1500" b="90000" l="10000" r="90000">
                        <a14:backgroundMark x1="8300" y1="25900" x2="8300" y2="25900"/>
                        <a14:backgroundMark x1="14300" y1="28600" x2="14300" y2="28600"/>
                        <a14:backgroundMark x1="20500" y1="29200" x2="20500" y2="29200"/>
                        <a14:backgroundMark x1="28400" y1="75200" x2="28400" y2="75200"/>
                        <a14:backgroundMark x1="3800" y1="17200" x2="3800" y2="17200"/>
                      </a14:backgroundRemoval>
                    </a14:imgEffect>
                  </a14:imgLayer>
                </a14:imgProps>
              </a:ext>
              <a:ext uri="{28A0092B-C50C-407E-A947-70E740481C1C}">
                <a14:useLocalDpi xmlns:a14="http://schemas.microsoft.com/office/drawing/2010/main"/>
              </a:ext>
            </a:extLst>
          </a:blip>
          <a:stretch>
            <a:fillRect/>
          </a:stretch>
        </p:blipFill>
        <p:spPr>
          <a:xfrm>
            <a:off x="6670476" y="1258067"/>
            <a:ext cx="514004" cy="51400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052736"/>
            <a:ext cx="1217613" cy="60880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7613" y="1052736"/>
            <a:ext cx="1217613" cy="608807"/>
          </a:xfrm>
          <a:prstGeom prst="rect">
            <a:avLst/>
          </a:prstGeom>
        </p:spPr>
      </p:pic>
      <p:pic>
        <p:nvPicPr>
          <p:cNvPr id="1026" name="Picture 2" descr="Image result for finnish fla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35226" y="1052736"/>
            <a:ext cx="1223462" cy="623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492" y="1661543"/>
            <a:ext cx="3677180" cy="741663"/>
          </a:xfrm>
          <a:prstGeom prst="rect">
            <a:avLst/>
          </a:prstGeom>
        </p:spPr>
      </p:pic>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backgroundRemoval t="1500" b="90000" l="10000" r="90000">
                        <a14:backgroundMark x1="8300" y1="25900" x2="8300" y2="25900"/>
                        <a14:backgroundMark x1="14300" y1="28600" x2="14300" y2="28600"/>
                        <a14:backgroundMark x1="20500" y1="29200" x2="20500" y2="29200"/>
                        <a14:backgroundMark x1="28400" y1="75200" x2="28400" y2="75200"/>
                        <a14:backgroundMark x1="3800" y1="17200" x2="3800" y2="17200"/>
                      </a14:backgroundRemoval>
                    </a14:imgEffect>
                  </a14:imgLayer>
                </a14:imgProps>
              </a:ext>
              <a:ext uri="{28A0092B-C50C-407E-A947-70E740481C1C}">
                <a14:useLocalDpi xmlns:a14="http://schemas.microsoft.com/office/drawing/2010/main"/>
              </a:ext>
            </a:extLst>
          </a:blip>
          <a:stretch>
            <a:fillRect/>
          </a:stretch>
        </p:blipFill>
        <p:spPr>
          <a:xfrm>
            <a:off x="6225880" y="2548134"/>
            <a:ext cx="514004" cy="514004"/>
          </a:xfrm>
          <a:prstGeom prst="rect">
            <a:avLst/>
          </a:prstGeom>
        </p:spPr>
      </p:pic>
      <p:pic>
        <p:nvPicPr>
          <p:cNvPr id="13" name="Picture 12"/>
          <p:cNvPicPr>
            <a:picLocks noChangeAspect="1"/>
          </p:cNvPicPr>
          <p:nvPr/>
        </p:nvPicPr>
        <p:blipFill>
          <a:blip r:embed="rId3" cstate="email">
            <a:extLst>
              <a:ext uri="{BEBA8EAE-BF5A-486C-A8C5-ECC9F3942E4B}">
                <a14:imgProps xmlns:a14="http://schemas.microsoft.com/office/drawing/2010/main">
                  <a14:imgLayer r:embed="rId4">
                    <a14:imgEffect>
                      <a14:backgroundRemoval t="1500" b="90000" l="10000" r="90000">
                        <a14:backgroundMark x1="8300" y1="25900" x2="8300" y2="25900"/>
                        <a14:backgroundMark x1="14300" y1="28600" x2="14300" y2="28600"/>
                        <a14:backgroundMark x1="20500" y1="29200" x2="20500" y2="29200"/>
                        <a14:backgroundMark x1="28400" y1="75200" x2="28400" y2="75200"/>
                        <a14:backgroundMark x1="3800" y1="17200" x2="3800" y2="17200"/>
                      </a14:backgroundRemoval>
                    </a14:imgEffect>
                  </a14:imgLayer>
                </a14:imgProps>
              </a:ext>
              <a:ext uri="{28A0092B-C50C-407E-A947-70E740481C1C}">
                <a14:useLocalDpi xmlns:a14="http://schemas.microsoft.com/office/drawing/2010/main"/>
              </a:ext>
            </a:extLst>
          </a:blip>
          <a:stretch>
            <a:fillRect/>
          </a:stretch>
        </p:blipFill>
        <p:spPr>
          <a:xfrm>
            <a:off x="7318548" y="1111114"/>
            <a:ext cx="514004" cy="514004"/>
          </a:xfrm>
          <a:prstGeom prst="rect">
            <a:avLst/>
          </a:prstGeom>
        </p:spPr>
      </p:pic>
      <p:pic>
        <p:nvPicPr>
          <p:cNvPr id="1028" name="Picture 4" descr="Image result for ounsdale high school"/>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492" y="2403206"/>
            <a:ext cx="1236105" cy="451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r="-460" b="-355"/>
          <a:stretch/>
        </p:blipFill>
        <p:spPr>
          <a:xfrm>
            <a:off x="1222901" y="2397526"/>
            <a:ext cx="368816" cy="456858"/>
          </a:xfrm>
          <a:prstGeom prst="rect">
            <a:avLst/>
          </a:prstGeom>
        </p:spPr>
      </p:pic>
      <p:pic>
        <p:nvPicPr>
          <p:cNvPr id="15" name="Picture 14"/>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95980" l="0" r="100000"/>
                    </a14:imgEffect>
                  </a14:imgLayer>
                </a14:imgProps>
              </a:ext>
              <a:ext uri="{28A0092B-C50C-407E-A947-70E740481C1C}">
                <a14:useLocalDpi xmlns:a14="http://schemas.microsoft.com/office/drawing/2010/main"/>
              </a:ext>
            </a:extLst>
          </a:blip>
          <a:srcRect/>
          <a:stretch/>
        </p:blipFill>
        <p:spPr>
          <a:xfrm>
            <a:off x="1603161" y="2397526"/>
            <a:ext cx="433873" cy="456858"/>
          </a:xfrm>
          <a:prstGeom prst="rect">
            <a:avLst/>
          </a:prstGeom>
        </p:spPr>
      </p:pic>
      <p:pic>
        <p:nvPicPr>
          <p:cNvPr id="2050" name="Picture 2" descr="Coat of arms of Liet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41143" y="2394083"/>
            <a:ext cx="422294" cy="4603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63437" y="2403206"/>
            <a:ext cx="451178" cy="45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timetables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53852" y="1772815"/>
            <a:ext cx="9217024" cy="4813335"/>
          </a:xfrm>
          <a:prstGeom prst="rect">
            <a:avLst/>
          </a:prstGeom>
        </p:spPr>
      </p:pic>
    </p:spTree>
    <p:extLst>
      <p:ext uri="{BB962C8B-B14F-4D97-AF65-F5344CB8AC3E}">
        <p14:creationId xmlns:p14="http://schemas.microsoft.com/office/powerpoint/2010/main" val="4057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timetables</a:t>
            </a:r>
          </a:p>
        </p:txBody>
      </p:sp>
      <p:sp>
        <p:nvSpPr>
          <p:cNvPr id="3" name="Content Placeholder 2"/>
          <p:cNvSpPr>
            <a:spLocks noGrp="1"/>
          </p:cNvSpPr>
          <p:nvPr>
            <p:ph idx="1"/>
          </p:nvPr>
        </p:nvSpPr>
        <p:spPr/>
        <p:txBody>
          <a:bodyPr/>
          <a:lstStyle/>
          <a:p>
            <a:pPr marL="45720" indent="0">
              <a:buNone/>
            </a:pPr>
            <a:r>
              <a:rPr lang="en-US" dirty="0"/>
              <a:t>Every week we get</a:t>
            </a:r>
          </a:p>
          <a:p>
            <a:r>
              <a:rPr lang="en-US" dirty="0"/>
              <a:t>4 lessons of English</a:t>
            </a:r>
          </a:p>
          <a:p>
            <a:r>
              <a:rPr lang="en-US" dirty="0"/>
              <a:t>4 lessons of </a:t>
            </a:r>
            <a:r>
              <a:rPr lang="en-US" dirty="0" err="1"/>
              <a:t>Maths</a:t>
            </a:r>
            <a:endParaRPr lang="en-US" dirty="0"/>
          </a:p>
          <a:p>
            <a:r>
              <a:rPr lang="en-US" dirty="0"/>
              <a:t>3.5 lessons of Science</a:t>
            </a:r>
          </a:p>
          <a:p>
            <a:r>
              <a:rPr lang="en-US" dirty="0"/>
              <a:t>2 lessons of French or Spanish</a:t>
            </a:r>
          </a:p>
          <a:p>
            <a:r>
              <a:rPr lang="en-US" dirty="0"/>
              <a:t>2 lessons of PE</a:t>
            </a:r>
          </a:p>
          <a:p>
            <a:r>
              <a:rPr lang="en-US" dirty="0"/>
              <a:t>Plus 1-2 lessons of all the other subjects</a:t>
            </a:r>
          </a:p>
        </p:txBody>
      </p:sp>
    </p:spTree>
    <p:extLst>
      <p:ext uri="{BB962C8B-B14F-4D97-AF65-F5344CB8AC3E}">
        <p14:creationId xmlns:p14="http://schemas.microsoft.com/office/powerpoint/2010/main" val="36879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Mfl</a:t>
            </a:r>
            <a:r>
              <a:rPr lang="en-US" dirty="0"/>
              <a:t> classrooms</a:t>
            </a:r>
          </a:p>
        </p:txBody>
      </p:sp>
      <p:sp>
        <p:nvSpPr>
          <p:cNvPr id="3" name="Content Placeholder 2"/>
          <p:cNvSpPr>
            <a:spLocks noGrp="1"/>
          </p:cNvSpPr>
          <p:nvPr>
            <p:ph idx="1"/>
          </p:nvPr>
        </p:nvSpPr>
        <p:spPr/>
        <p:txBody>
          <a:bodyPr/>
          <a:lstStyle/>
          <a:p>
            <a:pPr marL="45720" indent="0">
              <a:buNone/>
            </a:pPr>
            <a:r>
              <a:rPr lang="en-US" dirty="0"/>
              <a:t>At Ounsdale, we have 3 foreign language classrooms: Room 9, Room 10 and Room 12. Here are pictures of Room 12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844" y="2780928"/>
            <a:ext cx="5256584" cy="394243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259" y="2784782"/>
            <a:ext cx="5251445" cy="3938584"/>
          </a:xfrm>
          <a:prstGeom prst="rect">
            <a:avLst/>
          </a:prstGeom>
        </p:spPr>
      </p:pic>
    </p:spTree>
    <p:extLst>
      <p:ext uri="{BB962C8B-B14F-4D97-AF65-F5344CB8AC3E}">
        <p14:creationId xmlns:p14="http://schemas.microsoft.com/office/powerpoint/2010/main" val="17241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9756" y="116632"/>
            <a:ext cx="5472608" cy="4104456"/>
          </a:xfrm>
          <a:prstGeom prst="rect">
            <a:avLst/>
          </a:prstGeom>
          <a:ln>
            <a:noFill/>
          </a:ln>
          <a:effectLst>
            <a:softEdge rad="112500"/>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4490" y="1631582"/>
            <a:ext cx="6984335" cy="5238251"/>
          </a:xfrm>
          <a:prstGeom prst="rect">
            <a:avLst/>
          </a:prstGeom>
          <a:ln>
            <a:noFill/>
          </a:ln>
          <a:effectLst>
            <a:softEdge rad="112500"/>
          </a:effectLst>
        </p:spPr>
      </p:pic>
    </p:spTree>
    <p:extLst>
      <p:ext uri="{BB962C8B-B14F-4D97-AF65-F5344CB8AC3E}">
        <p14:creationId xmlns:p14="http://schemas.microsoft.com/office/powerpoint/2010/main" val="261849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facilities</a:t>
            </a:r>
          </a:p>
        </p:txBody>
      </p:sp>
      <p:sp>
        <p:nvSpPr>
          <p:cNvPr id="3" name="Content Placeholder 2"/>
          <p:cNvSpPr>
            <a:spLocks noGrp="1"/>
          </p:cNvSpPr>
          <p:nvPr>
            <p:ph idx="1"/>
          </p:nvPr>
        </p:nvSpPr>
        <p:spPr/>
        <p:txBody>
          <a:bodyPr/>
          <a:lstStyle/>
          <a:p>
            <a:pPr marL="45720" indent="0">
              <a:buNone/>
            </a:pPr>
            <a:r>
              <a:rPr lang="en-US" dirty="0"/>
              <a:t>At our school, we have a large range of sports facilities available. We have </a:t>
            </a:r>
          </a:p>
          <a:p>
            <a:pPr>
              <a:lnSpc>
                <a:spcPct val="100000"/>
              </a:lnSpc>
              <a:spcBef>
                <a:spcPts val="0"/>
              </a:spcBef>
            </a:pPr>
            <a:r>
              <a:rPr lang="en-US" dirty="0"/>
              <a:t>tennis courts </a:t>
            </a:r>
          </a:p>
          <a:p>
            <a:pPr>
              <a:lnSpc>
                <a:spcPct val="100000"/>
              </a:lnSpc>
              <a:spcBef>
                <a:spcPts val="0"/>
              </a:spcBef>
            </a:pPr>
            <a:r>
              <a:rPr lang="en-US" dirty="0"/>
              <a:t>an enormous field, </a:t>
            </a:r>
          </a:p>
          <a:p>
            <a:pPr>
              <a:lnSpc>
                <a:spcPct val="100000"/>
              </a:lnSpc>
              <a:spcBef>
                <a:spcPts val="0"/>
              </a:spcBef>
            </a:pPr>
            <a:r>
              <a:rPr lang="en-US" dirty="0"/>
              <a:t>a gymnasium</a:t>
            </a:r>
          </a:p>
          <a:p>
            <a:pPr>
              <a:lnSpc>
                <a:spcPct val="100000"/>
              </a:lnSpc>
              <a:spcBef>
                <a:spcPts val="0"/>
              </a:spcBef>
            </a:pPr>
            <a:r>
              <a:rPr lang="en-US" dirty="0"/>
              <a:t>a sports hall with lots of equipment. </a:t>
            </a:r>
          </a:p>
          <a:p>
            <a:pPr marL="45720" indent="0">
              <a:buNone/>
            </a:pPr>
            <a:r>
              <a:rPr lang="en-US" dirty="0"/>
              <a:t>We have the equipment for </a:t>
            </a:r>
          </a:p>
          <a:p>
            <a:r>
              <a:rPr lang="en-US" dirty="0"/>
              <a:t>badminton, table tennis, football, basketball, handball, lineball, </a:t>
            </a:r>
            <a:r>
              <a:rPr lang="en-US" dirty="0" err="1"/>
              <a:t>trampolining</a:t>
            </a:r>
            <a:endParaRPr lang="en-US" dirty="0"/>
          </a:p>
          <a:p>
            <a:pPr marL="45720" indent="0">
              <a:buNone/>
            </a:pPr>
            <a:r>
              <a:rPr lang="en-US" dirty="0"/>
              <a:t>Here are pictures of some of our sports facilities</a:t>
            </a:r>
          </a:p>
        </p:txBody>
      </p:sp>
    </p:spTree>
    <p:extLst>
      <p:ext uri="{BB962C8B-B14F-4D97-AF65-F5344CB8AC3E}">
        <p14:creationId xmlns:p14="http://schemas.microsoft.com/office/powerpoint/2010/main" val="10969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facilities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1705" y="2492896"/>
            <a:ext cx="5023267" cy="367697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884" y="1844824"/>
            <a:ext cx="4512502" cy="3384376"/>
          </a:xfrm>
          <a:prstGeom prst="rect">
            <a:avLst/>
          </a:prstGeom>
        </p:spPr>
      </p:pic>
    </p:spTree>
    <p:extLst>
      <p:ext uri="{BB962C8B-B14F-4D97-AF65-F5344CB8AC3E}">
        <p14:creationId xmlns:p14="http://schemas.microsoft.com/office/powerpoint/2010/main" val="26881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748" y="116632"/>
            <a:ext cx="5472608" cy="4104456"/>
          </a:xfrm>
          <a:prstGeom prst="rect">
            <a:avLst/>
          </a:prstGeom>
          <a:ln>
            <a:noFill/>
          </a:ln>
          <a:effectLst>
            <a:softEdge rad="1125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6380" y="2163925"/>
            <a:ext cx="6048672" cy="4536504"/>
          </a:xfrm>
          <a:prstGeom prst="rect">
            <a:avLst/>
          </a:prstGeom>
          <a:ln>
            <a:noFill/>
          </a:ln>
          <a:effectLst>
            <a:softEdge rad="112500"/>
          </a:effectLst>
        </p:spPr>
      </p:pic>
    </p:spTree>
    <p:extLst>
      <p:ext uri="{BB962C8B-B14F-4D97-AF65-F5344CB8AC3E}">
        <p14:creationId xmlns:p14="http://schemas.microsoft.com/office/powerpoint/2010/main" val="240218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7908" y="404664"/>
            <a:ext cx="8542684" cy="6164367"/>
          </a:xfrm>
        </p:spPr>
      </p:pic>
    </p:spTree>
    <p:extLst>
      <p:ext uri="{BB962C8B-B14F-4D97-AF65-F5344CB8AC3E}">
        <p14:creationId xmlns:p14="http://schemas.microsoft.com/office/powerpoint/2010/main" val="3713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facilities of interest</a:t>
            </a:r>
          </a:p>
        </p:txBody>
      </p:sp>
      <p:sp>
        <p:nvSpPr>
          <p:cNvPr id="3" name="Content Placeholder 2"/>
          <p:cNvSpPr>
            <a:spLocks noGrp="1"/>
          </p:cNvSpPr>
          <p:nvPr>
            <p:ph idx="1"/>
          </p:nvPr>
        </p:nvSpPr>
        <p:spPr/>
        <p:txBody>
          <a:bodyPr/>
          <a:lstStyle/>
          <a:p>
            <a:pPr marL="45720" indent="0">
              <a:buNone/>
            </a:pPr>
            <a:r>
              <a:rPr lang="en-US" dirty="0"/>
              <a:t>Food technology classrooms. These are used for both theory and practical food technology.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7614" y="2755776"/>
            <a:ext cx="4860032" cy="364502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428" y="2755641"/>
            <a:ext cx="4860212" cy="3645159"/>
          </a:xfrm>
          <a:prstGeom prst="rect">
            <a:avLst/>
          </a:prstGeom>
        </p:spPr>
      </p:pic>
    </p:spTree>
    <p:extLst>
      <p:ext uri="{BB962C8B-B14F-4D97-AF65-F5344CB8AC3E}">
        <p14:creationId xmlns:p14="http://schemas.microsoft.com/office/powerpoint/2010/main" val="11148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27482"/>
            <a:ext cx="9753600" cy="1325562"/>
          </a:xfrm>
        </p:spPr>
        <p:txBody>
          <a:bodyPr/>
          <a:lstStyle/>
          <a:p>
            <a:r>
              <a:rPr lang="en-US" dirty="0"/>
              <a:t>DT CLASSROOMS/WORKSHOPS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462564" y="898080"/>
            <a:ext cx="4495056" cy="3371292"/>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1118" y="2475866"/>
            <a:ext cx="5328592" cy="399644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756" y="898080"/>
            <a:ext cx="4070581" cy="3052936"/>
          </a:xfrm>
          <a:prstGeom prst="rect">
            <a:avLst/>
          </a:prstGeom>
        </p:spPr>
      </p:pic>
    </p:spTree>
    <p:extLst>
      <p:ext uri="{BB962C8B-B14F-4D97-AF65-F5344CB8AC3E}">
        <p14:creationId xmlns:p14="http://schemas.microsoft.com/office/powerpoint/2010/main" val="24116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OUNSDALE</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42084" y="1543708"/>
            <a:ext cx="6192688" cy="4644516"/>
          </a:xfrm>
        </p:spPr>
      </p:pic>
    </p:spTree>
    <p:extLst>
      <p:ext uri="{BB962C8B-B14F-4D97-AF65-F5344CB8AC3E}">
        <p14:creationId xmlns:p14="http://schemas.microsoft.com/office/powerpoint/2010/main" val="9185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748" y="274638"/>
            <a:ext cx="3096344" cy="232225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4679" y="274638"/>
            <a:ext cx="3096344" cy="23222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139834" y="564920"/>
            <a:ext cx="2322258" cy="174169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748" y="2780928"/>
            <a:ext cx="4802012" cy="360150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0476" y="2780928"/>
            <a:ext cx="4802012" cy="3601509"/>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5114" y="274638"/>
            <a:ext cx="3096344" cy="2322258"/>
          </a:xfrm>
          <a:prstGeom prst="rect">
            <a:avLst/>
          </a:prstGeom>
        </p:spPr>
      </p:pic>
    </p:spTree>
    <p:extLst>
      <p:ext uri="{BB962C8B-B14F-4D97-AF65-F5344CB8AC3E}">
        <p14:creationId xmlns:p14="http://schemas.microsoft.com/office/powerpoint/2010/main" val="276272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Drama Studio</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17614" y="1600200"/>
            <a:ext cx="5791200" cy="4343400"/>
          </a:xfrm>
        </p:spPr>
      </p:pic>
      <p:sp>
        <p:nvSpPr>
          <p:cNvPr id="5" name="TextBox 4"/>
          <p:cNvSpPr txBox="1"/>
          <p:nvPr/>
        </p:nvSpPr>
        <p:spPr>
          <a:xfrm>
            <a:off x="7390556" y="1600200"/>
            <a:ext cx="2592288" cy="2419124"/>
          </a:xfrm>
          <a:prstGeom prst="rect">
            <a:avLst/>
          </a:prstGeom>
          <a:noFill/>
        </p:spPr>
        <p:txBody>
          <a:bodyPr wrap="square" rtlCol="0">
            <a:spAutoFit/>
          </a:bodyPr>
          <a:lstStyle/>
          <a:p>
            <a:pPr>
              <a:lnSpc>
                <a:spcPct val="90000"/>
              </a:lnSpc>
            </a:pPr>
            <a:r>
              <a:rPr lang="en-GB" sz="2400" dirty="0"/>
              <a:t>Both the drama studio and the hall are fully equipped with lighting, sound and technical equipment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6540" y="4019324"/>
            <a:ext cx="3600400" cy="2722044"/>
          </a:xfrm>
          <a:prstGeom prst="rect">
            <a:avLst/>
          </a:prstGeom>
        </p:spPr>
      </p:pic>
    </p:spTree>
    <p:extLst>
      <p:ext uri="{BB962C8B-B14F-4D97-AF65-F5344CB8AC3E}">
        <p14:creationId xmlns:p14="http://schemas.microsoft.com/office/powerpoint/2010/main" val="412182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85900" y="274638"/>
            <a:ext cx="8238264" cy="6178698"/>
          </a:xfrm>
        </p:spPr>
      </p:pic>
    </p:spTree>
    <p:extLst>
      <p:ext uri="{BB962C8B-B14F-4D97-AF65-F5344CB8AC3E}">
        <p14:creationId xmlns:p14="http://schemas.microsoft.com/office/powerpoint/2010/main" val="266442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hub</a:t>
            </a:r>
          </a:p>
        </p:txBody>
      </p:sp>
      <p:sp>
        <p:nvSpPr>
          <p:cNvPr id="3" name="Content Placeholder 2"/>
          <p:cNvSpPr>
            <a:spLocks noGrp="1"/>
          </p:cNvSpPr>
          <p:nvPr>
            <p:ph idx="1"/>
          </p:nvPr>
        </p:nvSpPr>
        <p:spPr/>
        <p:txBody>
          <a:bodyPr/>
          <a:lstStyle/>
          <a:p>
            <a:pPr marL="45720" indent="0">
              <a:buNone/>
            </a:pPr>
            <a:r>
              <a:rPr lang="en-US" dirty="0"/>
              <a:t>The hub is used for many things, including helping people who struggle in class, people with learning difficulties, mentoring, pastoral support, etc. It is a welcoming  and comfortable environment.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791" y="3178470"/>
            <a:ext cx="4630517" cy="34728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492" y="3178470"/>
            <a:ext cx="4630517" cy="3472888"/>
          </a:xfrm>
          <a:prstGeom prst="rect">
            <a:avLst/>
          </a:prstGeom>
        </p:spPr>
      </p:pic>
    </p:spTree>
    <p:extLst>
      <p:ext uri="{BB962C8B-B14F-4D97-AF65-F5344CB8AC3E}">
        <p14:creationId xmlns:p14="http://schemas.microsoft.com/office/powerpoint/2010/main" val="369068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7908" y="476672"/>
            <a:ext cx="8280920" cy="6210690"/>
          </a:xfrm>
        </p:spPr>
      </p:pic>
    </p:spTree>
    <p:extLst>
      <p:ext uri="{BB962C8B-B14F-4D97-AF65-F5344CB8AC3E}">
        <p14:creationId xmlns:p14="http://schemas.microsoft.com/office/powerpoint/2010/main" val="321514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Canteen</a:t>
            </a:r>
          </a:p>
        </p:txBody>
      </p:sp>
      <p:sp>
        <p:nvSpPr>
          <p:cNvPr id="3" name="Content Placeholder 2"/>
          <p:cNvSpPr>
            <a:spLocks noGrp="1"/>
          </p:cNvSpPr>
          <p:nvPr>
            <p:ph idx="1"/>
          </p:nvPr>
        </p:nvSpPr>
        <p:spPr/>
        <p:txBody>
          <a:bodyPr/>
          <a:lstStyle/>
          <a:p>
            <a:pPr marL="45720" indent="0">
              <a:buNone/>
            </a:pPr>
            <a:r>
              <a:rPr lang="en-US" dirty="0"/>
              <a:t>Food can be purchased before school, at break and at lunch.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804" y="3043808"/>
            <a:ext cx="4475989" cy="335699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0322" y="3044620"/>
            <a:ext cx="4476702" cy="3357527"/>
          </a:xfrm>
          <a:prstGeom prst="rect">
            <a:avLst/>
          </a:prstGeom>
        </p:spPr>
      </p:pic>
    </p:spTree>
    <p:extLst>
      <p:ext uri="{BB962C8B-B14F-4D97-AF65-F5344CB8AC3E}">
        <p14:creationId xmlns:p14="http://schemas.microsoft.com/office/powerpoint/2010/main" val="22911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1764" y="332656"/>
            <a:ext cx="4224469" cy="3168352"/>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6038" y="332656"/>
            <a:ext cx="4224469" cy="316835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764" y="3501008"/>
            <a:ext cx="4224469" cy="316835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6037" y="3501008"/>
            <a:ext cx="4224469" cy="3168352"/>
          </a:xfrm>
          <a:prstGeom prst="rect">
            <a:avLst/>
          </a:prstGeom>
        </p:spPr>
      </p:pic>
    </p:spTree>
    <p:extLst>
      <p:ext uri="{BB962C8B-B14F-4D97-AF65-F5344CB8AC3E}">
        <p14:creationId xmlns:p14="http://schemas.microsoft.com/office/powerpoint/2010/main" val="134880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Menus</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3298353" y="2486283"/>
            <a:ext cx="4780662" cy="3585497"/>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045117" y="2325017"/>
            <a:ext cx="4780662" cy="390803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63811" y="2486283"/>
            <a:ext cx="4780663" cy="3585498"/>
          </a:xfrm>
          <a:prstGeom prst="rect">
            <a:avLst/>
          </a:prstGeom>
        </p:spPr>
      </p:pic>
    </p:spTree>
    <p:extLst>
      <p:ext uri="{BB962C8B-B14F-4D97-AF65-F5344CB8AC3E}">
        <p14:creationId xmlns:p14="http://schemas.microsoft.com/office/powerpoint/2010/main" val="18415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29916" y="260648"/>
            <a:ext cx="8424936" cy="6318702"/>
          </a:xfrm>
        </p:spPr>
      </p:pic>
    </p:spTree>
    <p:extLst>
      <p:ext uri="{BB962C8B-B14F-4D97-AF65-F5344CB8AC3E}">
        <p14:creationId xmlns:p14="http://schemas.microsoft.com/office/powerpoint/2010/main" val="167826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facilities</a:t>
            </a:r>
          </a:p>
        </p:txBody>
      </p:sp>
      <p:sp>
        <p:nvSpPr>
          <p:cNvPr id="3" name="Content Placeholder 2"/>
          <p:cNvSpPr>
            <a:spLocks noGrp="1"/>
          </p:cNvSpPr>
          <p:nvPr>
            <p:ph idx="1"/>
          </p:nvPr>
        </p:nvSpPr>
        <p:spPr>
          <a:xfrm>
            <a:off x="1217614" y="1844824"/>
            <a:ext cx="9753600" cy="4343400"/>
          </a:xfrm>
        </p:spPr>
        <p:txBody>
          <a:bodyPr/>
          <a:lstStyle/>
          <a:p>
            <a:pPr marL="45720" indent="0">
              <a:buNone/>
            </a:pPr>
            <a:r>
              <a:rPr lang="en-US" dirty="0"/>
              <a:t>Ounsdale has many computer rooms, including a music computer room where you can compose and record!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8468" y="2852936"/>
            <a:ext cx="5184576" cy="38884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76" y="2852936"/>
            <a:ext cx="5184576" cy="3888432"/>
          </a:xfrm>
          <a:prstGeom prst="rect">
            <a:avLst/>
          </a:prstGeom>
        </p:spPr>
      </p:pic>
    </p:spTree>
    <p:extLst>
      <p:ext uri="{BB962C8B-B14F-4D97-AF65-F5344CB8AC3E}">
        <p14:creationId xmlns:p14="http://schemas.microsoft.com/office/powerpoint/2010/main" val="89063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3" name="Content Placeholder 2"/>
          <p:cNvSpPr>
            <a:spLocks noGrp="1"/>
          </p:cNvSpPr>
          <p:nvPr>
            <p:ph idx="1"/>
          </p:nvPr>
        </p:nvSpPr>
        <p:spPr/>
        <p:txBody>
          <a:bodyPr/>
          <a:lstStyle/>
          <a:p>
            <a:pPr marL="45720" indent="0">
              <a:buNone/>
            </a:pPr>
            <a:r>
              <a:rPr lang="en-GB" dirty="0"/>
              <a:t>This may be the first time some of you have met us. Our names are Phoebe and Edan. We are both 14 and are both students at Ounsdale High School in England. </a:t>
            </a:r>
          </a:p>
          <a:p>
            <a:pPr marL="45720" indent="0">
              <a:buNone/>
            </a:pPr>
            <a:r>
              <a:rPr lang="en-GB" dirty="0"/>
              <a:t>Edan is a very loud, fun person who quite often loves to do most of the speaking. Edan also speaks English and is learning Spanish but would love to learn many more languages.</a:t>
            </a:r>
          </a:p>
          <a:p>
            <a:pPr marL="45720" indent="0">
              <a:buNone/>
            </a:pPr>
            <a:r>
              <a:rPr lang="en-GB" dirty="0"/>
              <a:t>Phoebe is funny, sporty, loud and confident. She loves to sing and loves huskies. She goes to the gym regularly and would like to go to Australia.</a:t>
            </a:r>
          </a:p>
        </p:txBody>
      </p:sp>
    </p:spTree>
    <p:extLst>
      <p:ext uri="{BB962C8B-B14F-4D97-AF65-F5344CB8AC3E}">
        <p14:creationId xmlns:p14="http://schemas.microsoft.com/office/powerpoint/2010/main" val="10118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a:t>
            </a:r>
          </a:p>
        </p:txBody>
      </p:sp>
      <p:sp>
        <p:nvSpPr>
          <p:cNvPr id="3" name="Content Placeholder 2"/>
          <p:cNvSpPr>
            <a:spLocks noGrp="1"/>
          </p:cNvSpPr>
          <p:nvPr>
            <p:ph idx="1"/>
          </p:nvPr>
        </p:nvSpPr>
        <p:spPr/>
        <p:txBody>
          <a:bodyPr/>
          <a:lstStyle/>
          <a:p>
            <a:pPr marL="45720" indent="0">
              <a:buNone/>
            </a:pPr>
            <a:r>
              <a:rPr lang="en-US" dirty="0"/>
              <a:t>Boys and girls generally tend to wear different uniform however, girls can wear almost exactly what boys wear. We also have 4 different houses whose members all have different ties. Phoebe is in the blue house: Scott. Edan is in the green house: Fiennes.</a:t>
            </a:r>
          </a:p>
          <a:p>
            <a:pPr marL="45720" indent="0">
              <a:buNone/>
            </a:pPr>
            <a:r>
              <a:rPr lang="en-US" dirty="0"/>
              <a:t>                        Phoebe wears a blazer, white shirt</a:t>
            </a:r>
          </a:p>
          <a:p>
            <a:pPr marL="45720" indent="0">
              <a:buNone/>
            </a:pPr>
            <a:r>
              <a:rPr lang="en-US" dirty="0"/>
              <a:t>                     	   a Scott tie and a logo skirt. Girls are allowed to </a:t>
            </a:r>
          </a:p>
          <a:p>
            <a:pPr marL="45720" indent="0">
              <a:buNone/>
            </a:pPr>
            <a:r>
              <a:rPr lang="en-US" dirty="0"/>
              <a:t>                        wear trousers too.</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1884" y="3429000"/>
            <a:ext cx="1938495" cy="3096344"/>
          </a:xfrm>
          <a:prstGeom prst="rect">
            <a:avLst/>
          </a:prstGeom>
        </p:spPr>
      </p:pic>
    </p:spTree>
    <p:extLst>
      <p:ext uri="{BB962C8B-B14F-4D97-AF65-F5344CB8AC3E}">
        <p14:creationId xmlns:p14="http://schemas.microsoft.com/office/powerpoint/2010/main" val="6219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34172" y="116632"/>
            <a:ext cx="3736765" cy="6624736"/>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575" y="116632"/>
            <a:ext cx="3736766" cy="6624736"/>
          </a:xfrm>
          <a:prstGeom prst="rect">
            <a:avLst/>
          </a:prstGeom>
        </p:spPr>
      </p:pic>
      <p:sp>
        <p:nvSpPr>
          <p:cNvPr id="7" name="TextBox 6"/>
          <p:cNvSpPr txBox="1"/>
          <p:nvPr/>
        </p:nvSpPr>
        <p:spPr>
          <a:xfrm>
            <a:off x="7894612" y="260648"/>
            <a:ext cx="4104456" cy="3748719"/>
          </a:xfrm>
          <a:prstGeom prst="rect">
            <a:avLst/>
          </a:prstGeom>
          <a:noFill/>
        </p:spPr>
        <p:txBody>
          <a:bodyPr wrap="square" rtlCol="0">
            <a:spAutoFit/>
          </a:bodyPr>
          <a:lstStyle/>
          <a:p>
            <a:pPr>
              <a:lnSpc>
                <a:spcPct val="90000"/>
              </a:lnSpc>
            </a:pPr>
            <a:r>
              <a:rPr lang="en-GB" sz="2400" dirty="0"/>
              <a:t>As you can see, Edan is not wearing his blazer in these pictures, although this is essential in school (with the exception of when it gets hot in summer). The logo on the trousers can be seen in this picture. Edan has a Fiennes tie as he is in the Fiennes house.</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402091" y="4433689"/>
            <a:ext cx="2276872" cy="1707654"/>
          </a:xfrm>
          <a:prstGeom prst="rect">
            <a:avLst/>
          </a:prstGeom>
        </p:spPr>
      </p:pic>
    </p:spTree>
    <p:extLst>
      <p:ext uri="{BB962C8B-B14F-4D97-AF65-F5344CB8AC3E}">
        <p14:creationId xmlns:p14="http://schemas.microsoft.com/office/powerpoint/2010/main" val="21601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uniform</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7828" y="1700807"/>
            <a:ext cx="2448272" cy="5002451"/>
          </a:xfrm>
        </p:spPr>
      </p:pic>
      <p:sp>
        <p:nvSpPr>
          <p:cNvPr id="5" name="TextBox 4"/>
          <p:cNvSpPr txBox="1"/>
          <p:nvPr/>
        </p:nvSpPr>
        <p:spPr>
          <a:xfrm>
            <a:off x="3430116" y="1700807"/>
            <a:ext cx="2952328" cy="4413516"/>
          </a:xfrm>
          <a:prstGeom prst="rect">
            <a:avLst/>
          </a:prstGeom>
          <a:noFill/>
        </p:spPr>
        <p:txBody>
          <a:bodyPr wrap="square" rtlCol="0">
            <a:spAutoFit/>
          </a:bodyPr>
          <a:lstStyle/>
          <a:p>
            <a:pPr>
              <a:lnSpc>
                <a:spcPct val="90000"/>
              </a:lnSpc>
            </a:pPr>
            <a:r>
              <a:rPr lang="en-GB" sz="2400" dirty="0"/>
              <a:t>Every student has to wear our PE top, our light and dark blue football socks and girls have to wear a </a:t>
            </a:r>
            <a:r>
              <a:rPr lang="en-GB" sz="2400" dirty="0" err="1"/>
              <a:t>skort</a:t>
            </a:r>
            <a:r>
              <a:rPr lang="en-GB" sz="2400" dirty="0"/>
              <a:t> (sports skirt). Students have the choice of which shoes they wear, as long as they are not fully black and are trainers.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2262" y="1600200"/>
            <a:ext cx="2878444" cy="5103058"/>
          </a:xfrm>
          <a:prstGeom prst="rect">
            <a:avLst/>
          </a:prstGeom>
        </p:spPr>
      </p:pic>
      <p:sp>
        <p:nvSpPr>
          <p:cNvPr id="7" name="TextBox 6"/>
          <p:cNvSpPr txBox="1"/>
          <p:nvPr/>
        </p:nvSpPr>
        <p:spPr>
          <a:xfrm>
            <a:off x="6238428" y="1700807"/>
            <a:ext cx="2376264" cy="4745915"/>
          </a:xfrm>
          <a:prstGeom prst="rect">
            <a:avLst/>
          </a:prstGeom>
          <a:noFill/>
        </p:spPr>
        <p:txBody>
          <a:bodyPr wrap="square" rtlCol="0">
            <a:spAutoFit/>
          </a:bodyPr>
          <a:lstStyle/>
          <a:p>
            <a:pPr>
              <a:lnSpc>
                <a:spcPct val="90000"/>
              </a:lnSpc>
            </a:pPr>
            <a:r>
              <a:rPr lang="en-GB" sz="2400" dirty="0"/>
              <a:t>Boys however, have to wear our PE shorts. During winter months, students can wear a PE sweatshirt and PE track suit bottoms, but these are not essential and neither of us own them.</a:t>
            </a:r>
          </a:p>
        </p:txBody>
      </p:sp>
    </p:spTree>
    <p:extLst>
      <p:ext uri="{BB962C8B-B14F-4D97-AF65-F5344CB8AC3E}">
        <p14:creationId xmlns:p14="http://schemas.microsoft.com/office/powerpoint/2010/main" val="413234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 trips and educational visits</a:t>
            </a:r>
          </a:p>
        </p:txBody>
      </p:sp>
      <p:sp>
        <p:nvSpPr>
          <p:cNvPr id="3" name="Content Placeholder 2"/>
          <p:cNvSpPr>
            <a:spLocks noGrp="1"/>
          </p:cNvSpPr>
          <p:nvPr>
            <p:ph idx="1"/>
          </p:nvPr>
        </p:nvSpPr>
        <p:spPr/>
        <p:txBody>
          <a:bodyPr>
            <a:normAutofit/>
          </a:bodyPr>
          <a:lstStyle/>
          <a:p>
            <a:pPr marL="45720" indent="0">
              <a:buNone/>
            </a:pPr>
            <a:r>
              <a:rPr lang="en-GB" dirty="0"/>
              <a:t>Typically at the end of the year, each year group goes on a trip. We have been to the safari park, a theme park and an ice rink as a reward trip however, this year, we will go somewhere different. </a:t>
            </a:r>
          </a:p>
          <a:p>
            <a:pPr marL="45720" indent="0">
              <a:buNone/>
            </a:pPr>
            <a:r>
              <a:rPr lang="en-GB" dirty="0"/>
              <a:t>We also go on educational trips. For example: </a:t>
            </a:r>
          </a:p>
          <a:p>
            <a:pPr marL="45720" indent="0">
              <a:buNone/>
            </a:pPr>
            <a:r>
              <a:rPr lang="en-GB" dirty="0"/>
              <a:t>Y7	PGL, a residential visit for outdoor activities.</a:t>
            </a:r>
          </a:p>
          <a:p>
            <a:pPr marL="45720" indent="0">
              <a:buNone/>
            </a:pPr>
            <a:r>
              <a:rPr lang="en-GB" dirty="0"/>
              <a:t>Y8/9 	Skiing in Italy </a:t>
            </a:r>
          </a:p>
          <a:p>
            <a:pPr marL="45720" indent="0">
              <a:buNone/>
            </a:pPr>
            <a:r>
              <a:rPr lang="en-GB" dirty="0"/>
              <a:t>Y8	Trip to France</a:t>
            </a:r>
          </a:p>
          <a:p>
            <a:pPr marL="45720" indent="0">
              <a:buNone/>
            </a:pPr>
            <a:r>
              <a:rPr lang="en-GB" dirty="0"/>
              <a:t>Y9	History trip to the battlefields in France and Belgium</a:t>
            </a:r>
          </a:p>
        </p:txBody>
      </p:sp>
    </p:spTree>
    <p:extLst>
      <p:ext uri="{BB962C8B-B14F-4D97-AF65-F5344CB8AC3E}">
        <p14:creationId xmlns:p14="http://schemas.microsoft.com/office/powerpoint/2010/main" val="28357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pPr marL="45720" indent="0">
              <a:buNone/>
            </a:pPr>
            <a:r>
              <a:rPr lang="en-GB" dirty="0"/>
              <a:t>We would like to thank all of you for paying attention. Please do not hesitate to ask any questions even you think they are “silly”</a:t>
            </a:r>
            <a:r>
              <a:rPr lang="en-GB" dirty="0">
                <a:sym typeface="Wingdings" panose="05000000000000000000" pitchFamily="2" charset="2"/>
              </a:rPr>
              <a:t>.</a:t>
            </a:r>
          </a:p>
          <a:p>
            <a:pPr marL="45720" indent="0">
              <a:buNone/>
            </a:pPr>
            <a:r>
              <a:rPr lang="en-GB" dirty="0">
                <a:sym typeface="Wingdings" panose="05000000000000000000" pitchFamily="2" charset="2"/>
              </a:rPr>
              <a:t>Thank you for listening. We hope you enjoyed it </a:t>
            </a:r>
          </a:p>
        </p:txBody>
      </p:sp>
    </p:spTree>
    <p:extLst>
      <p:ext uri="{BB962C8B-B14F-4D97-AF65-F5344CB8AC3E}">
        <p14:creationId xmlns:p14="http://schemas.microsoft.com/office/powerpoint/2010/main" val="32369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of the day</a:t>
            </a:r>
          </a:p>
        </p:txBody>
      </p:sp>
      <p:sp>
        <p:nvSpPr>
          <p:cNvPr id="3" name="Content Placeholder 2"/>
          <p:cNvSpPr>
            <a:spLocks noGrp="1"/>
          </p:cNvSpPr>
          <p:nvPr>
            <p:ph idx="1"/>
          </p:nvPr>
        </p:nvSpPr>
        <p:spPr/>
        <p:txBody>
          <a:bodyPr/>
          <a:lstStyle/>
          <a:p>
            <a:pPr marL="45720" indent="0">
              <a:buNone/>
            </a:pPr>
            <a:r>
              <a:rPr lang="en-US" dirty="0"/>
              <a:t>This is the time schedule of an Ounsdale student</a:t>
            </a:r>
          </a:p>
          <a:p>
            <a:pPr marL="45720" indent="0">
              <a:buNone/>
            </a:pPr>
            <a:r>
              <a:rPr lang="en-US" dirty="0"/>
              <a:t>Warning bell – 8:40am</a:t>
            </a:r>
          </a:p>
          <a:p>
            <a:pPr marL="45720" indent="0">
              <a:buNone/>
            </a:pPr>
            <a:r>
              <a:rPr lang="en-US" dirty="0"/>
              <a:t>The warning bell is a bell that is sounded to tell you to start heading to your tutor. You are still not required to be in school at this time.</a:t>
            </a:r>
          </a:p>
          <a:p>
            <a:pPr marL="45720" indent="0">
              <a:buNone/>
            </a:pPr>
            <a:r>
              <a:rPr lang="en-US" dirty="0"/>
              <a:t>Tutor – 8:45am </a:t>
            </a:r>
          </a:p>
          <a:p>
            <a:pPr marL="45720" indent="0">
              <a:buNone/>
            </a:pPr>
            <a:r>
              <a:rPr lang="en-US" dirty="0"/>
              <a:t>You have to be in school and in your tutor by 8:45am and if you arrive at the gate from 8:45am or later, you will be given a late and you will have a 10 minute detention after school.</a:t>
            </a:r>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of the day</a:t>
            </a:r>
            <a:endParaRPr lang="en-GB" dirty="0"/>
          </a:p>
        </p:txBody>
      </p:sp>
      <p:sp>
        <p:nvSpPr>
          <p:cNvPr id="3" name="Content Placeholder 2"/>
          <p:cNvSpPr>
            <a:spLocks noGrp="1"/>
          </p:cNvSpPr>
          <p:nvPr>
            <p:ph idx="1"/>
          </p:nvPr>
        </p:nvSpPr>
        <p:spPr/>
        <p:txBody>
          <a:bodyPr/>
          <a:lstStyle/>
          <a:p>
            <a:pPr marL="45720" indent="0">
              <a:buNone/>
            </a:pPr>
            <a:r>
              <a:rPr lang="en-GB" dirty="0"/>
              <a:t>Tutor lasts for 20 minutes, meaning it ends at 9:05am. In tutor, we do equipment checks, quizzes, maths booklets and other things. </a:t>
            </a:r>
            <a:r>
              <a:rPr lang="en-GB" dirty="0" err="1"/>
              <a:t>Edan’s</a:t>
            </a:r>
            <a:r>
              <a:rPr lang="en-GB" dirty="0"/>
              <a:t> tutor room is conveniently a computer science classroom meaning he is allowed to use the computers. He often uses </a:t>
            </a:r>
            <a:r>
              <a:rPr lang="en-GB" dirty="0" err="1"/>
              <a:t>Duolingo</a:t>
            </a:r>
            <a:r>
              <a:rPr lang="en-GB" dirty="0"/>
              <a:t> to practice Spanish </a:t>
            </a:r>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32909" y1="43409" x2="32909" y2="43409"/>
                        <a14:foregroundMark x1="32364" y1="35909" x2="32364" y2="35909"/>
                        <a14:foregroundMark x1="32364" y1="32273" x2="32364" y2="32273"/>
                        <a14:foregroundMark x1="32364" y1="40682" x2="32364" y2="40682"/>
                        <a14:foregroundMark x1="31091" y1="32045" x2="31091" y2="32045"/>
                        <a14:foregroundMark x1="31091" y1="29773" x2="31091" y2="29773"/>
                        <a14:foregroundMark x1="30545" y1="36136" x2="30545" y2="36136"/>
                        <a14:foregroundMark x1="30545" y1="38636" x2="30545" y2="28864"/>
                        <a14:foregroundMark x1="65455" y1="82045" x2="71273" y2="75455"/>
                      </a14:backgroundRemoval>
                    </a14:imgEffect>
                  </a14:imgLayer>
                </a14:imgProps>
              </a:ext>
              <a:ext uri="{28A0092B-C50C-407E-A947-70E740481C1C}">
                <a14:useLocalDpi xmlns:a14="http://schemas.microsoft.com/office/drawing/2010/main"/>
              </a:ext>
            </a:extLst>
          </a:blip>
          <a:stretch>
            <a:fillRect/>
          </a:stretch>
        </p:blipFill>
        <p:spPr>
          <a:xfrm>
            <a:off x="-242292" y="3429000"/>
            <a:ext cx="4698690" cy="3758952"/>
          </a:xfrm>
          <a:prstGeom prst="rect">
            <a:avLst/>
          </a:prstGeom>
        </p:spPr>
      </p:pic>
      <p:pic>
        <p:nvPicPr>
          <p:cNvPr id="1026" name="Picture 2" descr="Image result for duolingo ow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4212" y="3722744"/>
            <a:ext cx="2880320" cy="3128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48130" y="3636909"/>
            <a:ext cx="2736304" cy="2874608"/>
          </a:xfrm>
          <a:prstGeom prst="rect">
            <a:avLst/>
          </a:prstGeom>
        </p:spPr>
      </p:pic>
    </p:spTree>
    <p:extLst>
      <p:ext uri="{BB962C8B-B14F-4D97-AF65-F5344CB8AC3E}">
        <p14:creationId xmlns:p14="http://schemas.microsoft.com/office/powerpoint/2010/main" val="3514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of the day</a:t>
            </a:r>
            <a:endParaRPr lang="en-GB" dirty="0"/>
          </a:p>
        </p:txBody>
      </p:sp>
      <p:sp>
        <p:nvSpPr>
          <p:cNvPr id="3" name="Content Placeholder 2"/>
          <p:cNvSpPr>
            <a:spLocks noGrp="1"/>
          </p:cNvSpPr>
          <p:nvPr>
            <p:ph idx="1"/>
          </p:nvPr>
        </p:nvSpPr>
        <p:spPr/>
        <p:txBody>
          <a:bodyPr>
            <a:normAutofit fontScale="92500" lnSpcReduction="10000"/>
          </a:bodyPr>
          <a:lstStyle/>
          <a:p>
            <a:pPr marL="45720" indent="0">
              <a:buNone/>
            </a:pPr>
            <a:r>
              <a:rPr lang="en-GB" dirty="0"/>
              <a:t>After tutor, the day goes like this</a:t>
            </a:r>
          </a:p>
          <a:p>
            <a:pPr marL="45720" indent="0">
              <a:buNone/>
            </a:pPr>
            <a:r>
              <a:rPr lang="en-GB" dirty="0"/>
              <a:t>Period 1	9:05 </a:t>
            </a:r>
          </a:p>
          <a:p>
            <a:pPr marL="45720" indent="0">
              <a:buNone/>
            </a:pPr>
            <a:r>
              <a:rPr lang="en-GB" dirty="0"/>
              <a:t>Period 2	10:05 </a:t>
            </a:r>
          </a:p>
          <a:p>
            <a:pPr marL="45720" indent="0">
              <a:buNone/>
            </a:pPr>
            <a:r>
              <a:rPr lang="en-GB" dirty="0"/>
              <a:t>break 		11:05 </a:t>
            </a:r>
          </a:p>
          <a:p>
            <a:pPr marL="45720" indent="0">
              <a:buNone/>
            </a:pPr>
            <a:r>
              <a:rPr lang="en-GB" dirty="0"/>
              <a:t>Period 3	11:20</a:t>
            </a:r>
          </a:p>
          <a:p>
            <a:pPr marL="45720" indent="0">
              <a:buNone/>
            </a:pPr>
            <a:r>
              <a:rPr lang="en-GB" dirty="0"/>
              <a:t>Lunch		12.20</a:t>
            </a:r>
          </a:p>
          <a:p>
            <a:pPr marL="45720" indent="0">
              <a:buNone/>
            </a:pPr>
            <a:r>
              <a:rPr lang="en-GB" dirty="0"/>
              <a:t>Period 4	13.00</a:t>
            </a:r>
          </a:p>
          <a:p>
            <a:pPr marL="45720" indent="0">
              <a:buNone/>
            </a:pPr>
            <a:r>
              <a:rPr lang="en-GB" dirty="0"/>
              <a:t>Period 5	14.00 </a:t>
            </a:r>
          </a:p>
          <a:p>
            <a:pPr marL="45720" indent="0">
              <a:buNone/>
            </a:pPr>
            <a:r>
              <a:rPr lang="en-GB" dirty="0"/>
              <a:t>Ends 		15.00</a:t>
            </a:r>
          </a:p>
        </p:txBody>
      </p:sp>
    </p:spTree>
    <p:extLst>
      <p:ext uri="{BB962C8B-B14F-4D97-AF65-F5344CB8AC3E}">
        <p14:creationId xmlns:p14="http://schemas.microsoft.com/office/powerpoint/2010/main" val="21782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 Dates</a:t>
            </a:r>
          </a:p>
        </p:txBody>
      </p:sp>
      <p:sp>
        <p:nvSpPr>
          <p:cNvPr id="3" name="Content Placeholder 2"/>
          <p:cNvSpPr>
            <a:spLocks noGrp="1"/>
          </p:cNvSpPr>
          <p:nvPr>
            <p:ph idx="1"/>
          </p:nvPr>
        </p:nvSpPr>
        <p:spPr>
          <a:xfrm>
            <a:off x="1217614" y="1828800"/>
            <a:ext cx="10061374" cy="4343400"/>
          </a:xfrm>
        </p:spPr>
        <p:txBody>
          <a:bodyPr/>
          <a:lstStyle/>
          <a:p>
            <a:pPr marL="45720" indent="0">
              <a:buNone/>
            </a:pPr>
            <a:r>
              <a:rPr lang="en-US" dirty="0"/>
              <a:t>Ounsdale has 3 full terms, split into half terms. The full terms are Autumn, Spring and Summer. </a:t>
            </a:r>
          </a:p>
          <a:p>
            <a:r>
              <a:rPr lang="en-US" dirty="0"/>
              <a:t>Autumn 	September - December  (2 week holiday at Christmas)</a:t>
            </a:r>
          </a:p>
          <a:p>
            <a:r>
              <a:rPr lang="en-US" dirty="0"/>
              <a:t>Spring 	January – Easter		(2 week holiday at Easter)</a:t>
            </a:r>
          </a:p>
          <a:p>
            <a:r>
              <a:rPr lang="en-US" dirty="0"/>
              <a:t>Summer 	Easter - middle of July	(6 week summer holiday)</a:t>
            </a:r>
          </a:p>
          <a:p>
            <a:endParaRPr lang="en-US" dirty="0"/>
          </a:p>
          <a:p>
            <a:r>
              <a:rPr lang="en-US" dirty="0"/>
              <a:t>We also get 1 week of holiday in the middle of each term</a:t>
            </a:r>
          </a:p>
        </p:txBody>
      </p:sp>
    </p:spTree>
    <p:extLst>
      <p:ext uri="{BB962C8B-B14F-4D97-AF65-F5344CB8AC3E}">
        <p14:creationId xmlns:p14="http://schemas.microsoft.com/office/powerpoint/2010/main" val="2305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timetables</a:t>
            </a:r>
          </a:p>
        </p:txBody>
      </p:sp>
      <p:sp>
        <p:nvSpPr>
          <p:cNvPr id="3" name="Content Placeholder 2"/>
          <p:cNvSpPr>
            <a:spLocks noGrp="1"/>
          </p:cNvSpPr>
          <p:nvPr>
            <p:ph idx="1"/>
          </p:nvPr>
        </p:nvSpPr>
        <p:spPr/>
        <p:txBody>
          <a:bodyPr/>
          <a:lstStyle/>
          <a:p>
            <a:pPr marL="45720" indent="0">
              <a:buNone/>
            </a:pPr>
            <a:r>
              <a:rPr lang="en-US" dirty="0"/>
              <a:t>Timetables at Ounsdale are split in to two weeks: week one and week two. Each week, we have a different timetable. </a:t>
            </a:r>
          </a:p>
          <a:p>
            <a:pPr marL="45720" indent="0">
              <a:buNone/>
            </a:pPr>
            <a:r>
              <a:rPr lang="en-US" dirty="0"/>
              <a:t>Here is a picture of Phoebe’s timetable:</a:t>
            </a:r>
          </a:p>
        </p:txBody>
      </p:sp>
    </p:spTree>
    <p:extLst>
      <p:ext uri="{BB962C8B-B14F-4D97-AF65-F5344CB8AC3E}">
        <p14:creationId xmlns:p14="http://schemas.microsoft.com/office/powerpoint/2010/main" val="33866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1</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5860" y="1600200"/>
            <a:ext cx="9721080" cy="5076564"/>
          </a:xfrm>
          <a:prstGeom prst="rect">
            <a:avLst/>
          </a:prstGeom>
        </p:spPr>
      </p:pic>
    </p:spTree>
    <p:extLst>
      <p:ext uri="{BB962C8B-B14F-4D97-AF65-F5344CB8AC3E}">
        <p14:creationId xmlns:p14="http://schemas.microsoft.com/office/powerpoint/2010/main" val="371318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900</Words>
  <Application>Microsoft Office PowerPoint</Application>
  <PresentationFormat>Custom</PresentationFormat>
  <Paragraphs>88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vt:lpstr>
      <vt:lpstr>Continental Europe 16x9</vt:lpstr>
      <vt:lpstr>Our school – Ounsdale high school</vt:lpstr>
      <vt:lpstr>OUNSDALE</vt:lpstr>
      <vt:lpstr>Who are we?</vt:lpstr>
      <vt:lpstr>Times of the day</vt:lpstr>
      <vt:lpstr>Times of the day</vt:lpstr>
      <vt:lpstr>Times of the day</vt:lpstr>
      <vt:lpstr>Term Dates</vt:lpstr>
      <vt:lpstr>Our timetables</vt:lpstr>
      <vt:lpstr>WEEK 1</vt:lpstr>
      <vt:lpstr>Our timetables</vt:lpstr>
      <vt:lpstr>Our timetables</vt:lpstr>
      <vt:lpstr>Mfl classrooms</vt:lpstr>
      <vt:lpstr>PowerPoint Presentation</vt:lpstr>
      <vt:lpstr>Sports facilities</vt:lpstr>
      <vt:lpstr>Sports facilities</vt:lpstr>
      <vt:lpstr>PowerPoint Presentation</vt:lpstr>
      <vt:lpstr>PowerPoint Presentation</vt:lpstr>
      <vt:lpstr>Other facilities of interest</vt:lpstr>
      <vt:lpstr>DT CLASSROOMS/WORKSHOPS</vt:lpstr>
      <vt:lpstr>PowerPoint Presentation</vt:lpstr>
      <vt:lpstr>Drama Studio</vt:lpstr>
      <vt:lpstr>PowerPoint Presentation</vt:lpstr>
      <vt:lpstr>The hub</vt:lpstr>
      <vt:lpstr>PowerPoint Presentation</vt:lpstr>
      <vt:lpstr>Canteen</vt:lpstr>
      <vt:lpstr>PowerPoint Presentation</vt:lpstr>
      <vt:lpstr>Menus</vt:lpstr>
      <vt:lpstr>PowerPoint Presentation</vt:lpstr>
      <vt:lpstr>IT facilities</vt:lpstr>
      <vt:lpstr>Uniform</vt:lpstr>
      <vt:lpstr>PowerPoint Presentation</vt:lpstr>
      <vt:lpstr>PE uniform</vt:lpstr>
      <vt:lpstr>Reward trips and educational visits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2017-03-01T22:42:06Z</dcterms:created>
  <dcterms:modified xsi:type="dcterms:W3CDTF">2017-07-09T17:23:09Z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