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3" autoAdjust="0"/>
    <p:restoredTop sz="94660"/>
  </p:normalViewPr>
  <p:slideViewPr>
    <p:cSldViewPr snapToGrid="0">
      <p:cViewPr varScale="1">
        <p:scale>
          <a:sx n="87" d="100"/>
          <a:sy n="87" d="100"/>
        </p:scale>
        <p:origin x="39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DBF3C-7A12-47A0-8B99-CDA92FA0F20C}" type="datetimeFigureOut">
              <a:rPr lang="en-GB" smtClean="0"/>
              <a:t>09/07/2017</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665B59F-4B47-4C88-A989-1D5C0B3C8334}"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213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DBF3C-7A12-47A0-8B99-CDA92FA0F20C}"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5B59F-4B47-4C88-A989-1D5C0B3C8334}"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357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DBF3C-7A12-47A0-8B99-CDA92FA0F20C}"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5B59F-4B47-4C88-A989-1D5C0B3C8334}"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180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DBF3C-7A12-47A0-8B99-CDA92FA0F20C}"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5B59F-4B47-4C88-A989-1D5C0B3C8334}"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883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0DBF3C-7A12-47A0-8B99-CDA92FA0F20C}"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65B59F-4B47-4C88-A989-1D5C0B3C8334}"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15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DBF3C-7A12-47A0-8B99-CDA92FA0F20C}" type="datetimeFigureOut">
              <a:rPr lang="en-GB" smtClean="0"/>
              <a:t>09/07/2017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65B59F-4B47-4C88-A989-1D5C0B3C8334}"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221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DBF3C-7A12-47A0-8B99-CDA92FA0F20C}" type="datetimeFigureOut">
              <a:rPr lang="en-GB" smtClean="0"/>
              <a:t>09/07/2017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65B59F-4B47-4C88-A989-1D5C0B3C8334}"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612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DBF3C-7A12-47A0-8B99-CDA92FA0F20C}" type="datetimeFigureOut">
              <a:rPr lang="en-GB" smtClean="0"/>
              <a:t>09/07/2017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65B59F-4B47-4C88-A989-1D5C0B3C8334}"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048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DBF3C-7A12-47A0-8B99-CDA92FA0F20C}" type="datetimeFigureOut">
              <a:rPr lang="en-GB" smtClean="0"/>
              <a:t>09/07/2017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65B59F-4B47-4C88-A989-1D5C0B3C8334}" type="slidenum">
              <a:rPr lang="en-GB" smtClean="0"/>
              <a:t>‹#›</a:t>
            </a:fld>
            <a:endParaRPr lang="en-GB"/>
          </a:p>
        </p:txBody>
      </p:sp>
    </p:spTree>
    <p:extLst>
      <p:ext uri="{BB962C8B-B14F-4D97-AF65-F5344CB8AC3E}">
        <p14:creationId xmlns:p14="http://schemas.microsoft.com/office/powerpoint/2010/main" val="104011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0DBF3C-7A12-47A0-8B99-CDA92FA0F20C}" type="datetimeFigureOut">
              <a:rPr lang="en-GB" smtClean="0"/>
              <a:t>09/07/2017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65B59F-4B47-4C88-A989-1D5C0B3C8334}"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427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70DBF3C-7A12-47A0-8B99-CDA92FA0F20C}" type="datetimeFigureOut">
              <a:rPr lang="en-GB" smtClean="0"/>
              <a:t>09/07/2017</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665B59F-4B47-4C88-A989-1D5C0B3C8334}"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278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70DBF3C-7A12-47A0-8B99-CDA92FA0F20C}" type="datetimeFigureOut">
              <a:rPr lang="en-GB" smtClean="0"/>
              <a:t>09/07/2017</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665B59F-4B47-4C88-A989-1D5C0B3C8334}"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3887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5" y="470264"/>
            <a:ext cx="11220994" cy="30469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rPr>
              <a:t>Bienvenue dans notre collège idéale européen.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rPr>
              <a:t>On a fait des recherches en ce qui concerne les collèges en Angleterre, en Allemagne, en Suède et en Finlande pour créer notre collège avec les meilleurs aspects  de chaque collège de chaque pays.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Gill Sans MT" panose="020B0502020104020203"/>
                <a:ea typeface="+mn-ea"/>
                <a:cs typeface="+mn-cs"/>
              </a:rPr>
              <a:t>On va commencer avec…..</a:t>
            </a:r>
          </a:p>
        </p:txBody>
      </p:sp>
    </p:spTree>
    <p:extLst>
      <p:ext uri="{BB962C8B-B14F-4D97-AF65-F5344CB8AC3E}">
        <p14:creationId xmlns:p14="http://schemas.microsoft.com/office/powerpoint/2010/main" val="88539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43436" y="58683"/>
            <a:ext cx="10515600" cy="1142048"/>
          </a:xfrm>
        </p:spPr>
        <p:txBody>
          <a:bodyPr/>
          <a:lstStyle/>
          <a:p>
            <a:r>
              <a:rPr lang="fr-FR" u="sng" dirty="0"/>
              <a:t>Equipement scolaire</a:t>
            </a:r>
          </a:p>
        </p:txBody>
      </p:sp>
      <p:sp>
        <p:nvSpPr>
          <p:cNvPr id="3" name="Sisällön paikkamerkki 2"/>
          <p:cNvSpPr>
            <a:spLocks noGrp="1"/>
          </p:cNvSpPr>
          <p:nvPr>
            <p:ph idx="1"/>
          </p:nvPr>
        </p:nvSpPr>
        <p:spPr>
          <a:xfrm>
            <a:off x="224246" y="2148933"/>
            <a:ext cx="10515600" cy="4351338"/>
          </a:xfrm>
        </p:spPr>
        <p:txBody>
          <a:bodyPr>
            <a:normAutofit fontScale="92500" lnSpcReduction="10000"/>
          </a:bodyPr>
          <a:lstStyle/>
          <a:p>
            <a:r>
              <a:rPr lang="fr-FR" sz="2400" dirty="0"/>
              <a:t>Il y a de nouveau livres qui sont souvent renouvelés.</a:t>
            </a:r>
          </a:p>
          <a:p>
            <a:r>
              <a:rPr lang="fr-FR" sz="2400" dirty="0"/>
              <a:t>Il y a des calculatrices scientifiques pour chaque élève</a:t>
            </a:r>
          </a:p>
          <a:p>
            <a:r>
              <a:rPr lang="fr-FR" sz="2400" dirty="0"/>
              <a:t>Les tables et les chaises sont nouveaux, confortables et ergonomiques</a:t>
            </a:r>
          </a:p>
          <a:p>
            <a:r>
              <a:rPr lang="fr-FR" sz="2400" dirty="0"/>
              <a:t>Il y a des écrans ’Smart board’ avec vidéo projecteur interactif dans chaque salle de classe</a:t>
            </a:r>
          </a:p>
          <a:p>
            <a:r>
              <a:rPr lang="fr-FR" sz="2400" dirty="0"/>
              <a:t>Toutes les fournitures scolaires sont gratuites</a:t>
            </a:r>
          </a:p>
          <a:p>
            <a:r>
              <a:rPr lang="fr-FR" sz="2400" dirty="0"/>
              <a:t>Il y a des prises électriques intégrés dans chaque table pour les élèves</a:t>
            </a:r>
          </a:p>
          <a:p>
            <a:r>
              <a:rPr lang="fr-FR" sz="2400" dirty="0"/>
              <a:t>L’équipement des laboratoires scientifiques est haut de gamme donc tous les élèves peuvent participer à des expériences.  </a:t>
            </a:r>
          </a:p>
          <a:p>
            <a:endParaRPr lang="fi-FI" dirty="0"/>
          </a:p>
        </p:txBody>
      </p:sp>
      <p:pic>
        <p:nvPicPr>
          <p:cNvPr id="4" name="Kuv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75966" y="4990011"/>
            <a:ext cx="1893442" cy="1418820"/>
          </a:xfrm>
          <a:prstGeom prst="rect">
            <a:avLst/>
          </a:prstGeom>
        </p:spPr>
      </p:pic>
      <p:pic>
        <p:nvPicPr>
          <p:cNvPr id="5" name="Kuva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09455" y="249088"/>
            <a:ext cx="3869482" cy="1612284"/>
          </a:xfrm>
          <a:prstGeom prst="rect">
            <a:avLst/>
          </a:prstGeom>
        </p:spPr>
      </p:pic>
      <p:sp>
        <p:nvSpPr>
          <p:cNvPr id="6" name="TextBox 5"/>
          <p:cNvSpPr txBox="1"/>
          <p:nvPr/>
        </p:nvSpPr>
        <p:spPr>
          <a:xfrm>
            <a:off x="343436" y="1253336"/>
            <a:ext cx="818661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ill Sans MT" panose="020B0502020104020203"/>
                <a:ea typeface="+mn-ea"/>
                <a:cs typeface="+mn-cs"/>
              </a:rPr>
              <a:t>Dans notre collège européen idéale l’équipement scolaire est haut de gamme pour créer une bonne ambiance de travail</a:t>
            </a:r>
          </a:p>
        </p:txBody>
      </p:sp>
    </p:spTree>
    <p:extLst>
      <p:ext uri="{BB962C8B-B14F-4D97-AF65-F5344CB8AC3E}">
        <p14:creationId xmlns:p14="http://schemas.microsoft.com/office/powerpoint/2010/main" val="24658200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26842" y="169183"/>
            <a:ext cx="10515600" cy="1325563"/>
          </a:xfrm>
        </p:spPr>
        <p:txBody>
          <a:bodyPr/>
          <a:lstStyle/>
          <a:p>
            <a:r>
              <a:rPr lang="fr-FR" u="sng" dirty="0"/>
              <a:t>La Journée scolaire</a:t>
            </a:r>
          </a:p>
        </p:txBody>
      </p:sp>
      <p:sp>
        <p:nvSpPr>
          <p:cNvPr id="3" name="Sisällön paikkamerkki 2"/>
          <p:cNvSpPr>
            <a:spLocks noGrp="1"/>
          </p:cNvSpPr>
          <p:nvPr>
            <p:ph idx="1"/>
          </p:nvPr>
        </p:nvSpPr>
        <p:spPr/>
        <p:txBody>
          <a:bodyPr/>
          <a:lstStyle/>
          <a:p>
            <a:r>
              <a:rPr lang="fr-FR" sz="2400" dirty="0"/>
              <a:t>La journée commence à 8 heures et finit à 14 heures</a:t>
            </a:r>
          </a:p>
          <a:p>
            <a:r>
              <a:rPr lang="fr-FR" sz="2400" dirty="0"/>
              <a:t>6 cours de 45 minutes</a:t>
            </a:r>
          </a:p>
          <a:p>
            <a:r>
              <a:rPr lang="fr-FR" sz="2400" dirty="0"/>
              <a:t>6 pauses de 5mins</a:t>
            </a:r>
          </a:p>
          <a:p>
            <a:r>
              <a:rPr lang="fr-FR" sz="2400" dirty="0"/>
              <a:t>La pause de midi dure une heure</a:t>
            </a:r>
          </a:p>
          <a:p>
            <a:endParaRPr lang="fi-FI" dirty="0"/>
          </a:p>
          <a:p>
            <a:pPr marL="0" indent="0">
              <a:buNone/>
            </a:pPr>
            <a:endParaRPr lang="fi-FI" dirty="0"/>
          </a:p>
        </p:txBody>
      </p:sp>
      <p:pic>
        <p:nvPicPr>
          <p:cNvPr id="4" name="Kuv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0614" y="4090109"/>
            <a:ext cx="3944675" cy="2617408"/>
          </a:xfrm>
          <a:prstGeom prst="rect">
            <a:avLst/>
          </a:prstGeom>
        </p:spPr>
      </p:pic>
    </p:spTree>
    <p:extLst>
      <p:ext uri="{BB962C8B-B14F-4D97-AF65-F5344CB8AC3E}">
        <p14:creationId xmlns:p14="http://schemas.microsoft.com/office/powerpoint/2010/main" val="1592140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58790" y="561703"/>
            <a:ext cx="10515600" cy="1325563"/>
          </a:xfrm>
        </p:spPr>
        <p:txBody>
          <a:bodyPr/>
          <a:lstStyle/>
          <a:p>
            <a:r>
              <a:rPr lang="fr-FR" altLang="en-US" u="sng" dirty="0"/>
              <a:t>Le Sport</a:t>
            </a:r>
          </a:p>
        </p:txBody>
      </p:sp>
      <p:sp>
        <p:nvSpPr>
          <p:cNvPr id="3075" name="Rectangle 3"/>
          <p:cNvSpPr>
            <a:spLocks noGrp="1" noChangeArrowheads="1"/>
          </p:cNvSpPr>
          <p:nvPr>
            <p:ph idx="1"/>
          </p:nvPr>
        </p:nvSpPr>
        <p:spPr>
          <a:xfrm>
            <a:off x="802482" y="2032999"/>
            <a:ext cx="9614695" cy="5472113"/>
          </a:xfrm>
        </p:spPr>
        <p:txBody>
          <a:bodyPr>
            <a:normAutofit/>
          </a:bodyPr>
          <a:lstStyle/>
          <a:p>
            <a:r>
              <a:rPr lang="fr-FR" altLang="en-US" dirty="0"/>
              <a:t>On fera au moins deux heures de sport par semaine</a:t>
            </a:r>
          </a:p>
          <a:p>
            <a:r>
              <a:rPr lang="fr-FR" altLang="en-US" dirty="0"/>
              <a:t>Les élèves peuvent décider si ils veulent faire plus d‘heures de sport</a:t>
            </a:r>
          </a:p>
          <a:p>
            <a:r>
              <a:rPr lang="fr-FR" altLang="en-US" dirty="0"/>
              <a:t>En été pendant les cours d‘EPS on fera des sports d‘équipe comme le basket, le handball, le foot , le volley) et d‘autres sports d‘extérieur</a:t>
            </a:r>
          </a:p>
          <a:p>
            <a:r>
              <a:rPr lang="fr-FR" altLang="en-US" dirty="0"/>
              <a:t>En hiver pendant les cours d‘EPS on fera les sports de neige comme le ski et le snowboard et aussi les sports d’intérieur. </a:t>
            </a:r>
          </a:p>
          <a:p>
            <a:r>
              <a:rPr lang="fr-FR" altLang="en-US" dirty="0"/>
              <a:t>En plus on a la possibilité de faire d’autres sports varies et originaux. Par exemple l’autodéfense, l’escalade, le VTT, le Frisbee, le golfe.</a:t>
            </a:r>
          </a:p>
          <a:p>
            <a:endParaRPr lang="de-DE" altLang="en-US" dirty="0"/>
          </a:p>
        </p:txBody>
      </p:sp>
    </p:spTree>
    <p:extLst>
      <p:ext uri="{BB962C8B-B14F-4D97-AF65-F5344CB8AC3E}">
        <p14:creationId xmlns:p14="http://schemas.microsoft.com/office/powerpoint/2010/main" val="1066479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altLang="en-US" u="sng" dirty="0"/>
              <a:t>Les activités sportives</a:t>
            </a:r>
          </a:p>
        </p:txBody>
      </p:sp>
      <p:sp>
        <p:nvSpPr>
          <p:cNvPr id="4099" name="Rectangle 3"/>
          <p:cNvSpPr>
            <a:spLocks noGrp="1" noChangeArrowheads="1"/>
          </p:cNvSpPr>
          <p:nvPr>
            <p:ph idx="1"/>
          </p:nvPr>
        </p:nvSpPr>
        <p:spPr/>
        <p:txBody>
          <a:bodyPr/>
          <a:lstStyle/>
          <a:p>
            <a:r>
              <a:rPr lang="fr-FR" altLang="en-US" dirty="0"/>
              <a:t>En plus des cours de sports les élèves ont la possibilité de faire:</a:t>
            </a:r>
          </a:p>
          <a:p>
            <a:r>
              <a:rPr lang="fr-FR" altLang="en-US" dirty="0"/>
              <a:t>... de la natation, de la danse, de la gymnastique, du cheerleading, les aérobics  et les sports, du zumba, de l‘athlétisme, du tir à l‘arc, de la randonné, du géo-catch, de l‘orientation, de la musculation.</a:t>
            </a:r>
          </a:p>
        </p:txBody>
      </p:sp>
    </p:spTree>
    <p:extLst>
      <p:ext uri="{BB962C8B-B14F-4D97-AF65-F5344CB8AC3E}">
        <p14:creationId xmlns:p14="http://schemas.microsoft.com/office/powerpoint/2010/main" val="3446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7754" y="109414"/>
            <a:ext cx="10515600" cy="1325563"/>
          </a:xfrm>
        </p:spPr>
        <p:txBody>
          <a:bodyPr/>
          <a:lstStyle/>
          <a:p>
            <a:r>
              <a:rPr lang="de-DE" altLang="en-US" dirty="0"/>
              <a:t>Equipement sportif</a:t>
            </a:r>
          </a:p>
        </p:txBody>
      </p:sp>
      <p:sp>
        <p:nvSpPr>
          <p:cNvPr id="6147" name="Rectangle 3"/>
          <p:cNvSpPr>
            <a:spLocks noGrp="1" noChangeArrowheads="1"/>
          </p:cNvSpPr>
          <p:nvPr>
            <p:ph idx="1"/>
          </p:nvPr>
        </p:nvSpPr>
        <p:spPr>
          <a:xfrm>
            <a:off x="746760" y="2269762"/>
            <a:ext cx="10515600" cy="4351338"/>
          </a:xfrm>
        </p:spPr>
        <p:txBody>
          <a:bodyPr/>
          <a:lstStyle/>
          <a:p>
            <a:r>
              <a:rPr lang="de-DE" altLang="en-US" dirty="0"/>
              <a:t>L‘équipement sportif est nouveau, moderne et accessible à tous. </a:t>
            </a:r>
          </a:p>
          <a:p>
            <a:r>
              <a:rPr lang="de-DE" altLang="en-US" dirty="0"/>
              <a:t>Il y a des trampolines,un terrain de foot, une piscine, un gym, gym, une patinoire, un mur d‘escalade, une salle de danse, des vestiaires et beaucoup plus...</a:t>
            </a:r>
          </a:p>
        </p:txBody>
      </p:sp>
      <p:sp>
        <p:nvSpPr>
          <p:cNvPr id="4" name="TextBox 3"/>
          <p:cNvSpPr txBox="1"/>
          <p:nvPr/>
        </p:nvSpPr>
        <p:spPr>
          <a:xfrm>
            <a:off x="343436" y="1253336"/>
            <a:ext cx="1160907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Dans</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notre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college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européen</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idéale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l’equipement</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sportif</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est</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haut de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gamme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pour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rendre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le sport accessible à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tous</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les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élèves</a:t>
            </a: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5533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de-DE" altLang="en-US" dirty="0"/>
              <a:t>Visites et sorties scolaires</a:t>
            </a:r>
          </a:p>
        </p:txBody>
      </p:sp>
      <p:sp>
        <p:nvSpPr>
          <p:cNvPr id="9219" name="Rectangle 3"/>
          <p:cNvSpPr>
            <a:spLocks noGrp="1" noChangeArrowheads="1"/>
          </p:cNvSpPr>
          <p:nvPr>
            <p:ph idx="1"/>
          </p:nvPr>
        </p:nvSpPr>
        <p:spPr>
          <a:xfrm>
            <a:off x="1981200" y="1690688"/>
            <a:ext cx="8229600" cy="4784725"/>
          </a:xfrm>
        </p:spPr>
        <p:txBody>
          <a:bodyPr/>
          <a:lstStyle/>
          <a:p>
            <a:r>
              <a:rPr lang="de-DE" altLang="en-US" dirty="0"/>
              <a:t>Les visites scolaires sont educatives et  amusants</a:t>
            </a:r>
          </a:p>
          <a:p>
            <a:r>
              <a:rPr lang="de-DE" altLang="en-US" dirty="0"/>
              <a:t>Les élèves ont la responsablité de choisir où ils veulent aller</a:t>
            </a:r>
          </a:p>
          <a:p>
            <a:r>
              <a:rPr lang="fr-FR" altLang="en-US" dirty="0"/>
              <a:t>Les visites culturelles ont lieu en printemps </a:t>
            </a:r>
          </a:p>
          <a:p>
            <a:r>
              <a:rPr lang="de-DE" altLang="en-US" dirty="0"/>
              <a:t>Les visites pedagogiques ont lieu en automne et en hiver</a:t>
            </a:r>
          </a:p>
          <a:p>
            <a:r>
              <a:rPr lang="de-DE" altLang="en-US" dirty="0"/>
              <a:t>Les visites scolaires sont gratuites</a:t>
            </a:r>
          </a:p>
        </p:txBody>
      </p:sp>
    </p:spTree>
    <p:extLst>
      <p:ext uri="{BB962C8B-B14F-4D97-AF65-F5344CB8AC3E}">
        <p14:creationId xmlns:p14="http://schemas.microsoft.com/office/powerpoint/2010/main" val="2255061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24692" y="179105"/>
            <a:ext cx="10515600" cy="906917"/>
          </a:xfrm>
        </p:spPr>
        <p:txBody>
          <a:bodyPr/>
          <a:lstStyle/>
          <a:p>
            <a:r>
              <a:rPr lang="de-DE" altLang="en-US" dirty="0"/>
              <a:t>Echange cuturelle</a:t>
            </a:r>
          </a:p>
        </p:txBody>
      </p:sp>
      <p:sp>
        <p:nvSpPr>
          <p:cNvPr id="10243" name="Rectangle 3"/>
          <p:cNvSpPr>
            <a:spLocks noGrp="1" noChangeArrowheads="1"/>
          </p:cNvSpPr>
          <p:nvPr>
            <p:ph idx="1"/>
          </p:nvPr>
        </p:nvSpPr>
        <p:spPr/>
        <p:txBody>
          <a:bodyPr/>
          <a:lstStyle/>
          <a:p>
            <a:r>
              <a:rPr lang="de-DE" altLang="en-US" dirty="0"/>
              <a:t>Pour faciliter des échanges culturelles les élèves sont souvent en contact avec des élèves partout en Europe. On utlise Skype, e-mail, les medias sociaux et  le courrier traditionel</a:t>
            </a:r>
          </a:p>
          <a:p>
            <a:r>
              <a:rPr lang="de-DE" altLang="en-US" dirty="0"/>
              <a:t>Il y a beaucoup de visites scolaire en Europe</a:t>
            </a:r>
          </a:p>
          <a:p>
            <a:r>
              <a:rPr lang="de-DE" altLang="en-US" dirty="0"/>
              <a:t>Les élèves ont la possibilité d‘étudier plusieurs langues</a:t>
            </a:r>
          </a:p>
          <a:p>
            <a:r>
              <a:rPr lang="de-DE" altLang="en-US" dirty="0"/>
              <a:t>On a des collèges partenaires partout en Europe. </a:t>
            </a:r>
          </a:p>
          <a:p>
            <a:endParaRPr lang="de-DE" altLang="en-US" dirty="0"/>
          </a:p>
          <a:p>
            <a:endParaRPr lang="de-DE" altLang="en-US" dirty="0"/>
          </a:p>
          <a:p>
            <a:endParaRPr lang="de-DE" altLang="en-US" dirty="0"/>
          </a:p>
          <a:p>
            <a:endParaRPr lang="de-DE" altLang="en-US" dirty="0"/>
          </a:p>
        </p:txBody>
      </p:sp>
      <p:sp>
        <p:nvSpPr>
          <p:cNvPr id="5" name="TextBox 4"/>
          <p:cNvSpPr txBox="1"/>
          <p:nvPr/>
        </p:nvSpPr>
        <p:spPr>
          <a:xfrm>
            <a:off x="1689187" y="1086491"/>
            <a:ext cx="906154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Dans</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notre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collège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européen</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idéale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les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échanges</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culturelles</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sont</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d’une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importance </a:t>
            </a:r>
            <a:r>
              <a:rPr kumimoji="0" lang="en-GB" sz="1800" b="0" i="0" u="none" strike="noStrike" kern="1200" cap="none" spc="0" normalizeH="0" baseline="0" noProof="0" dirty="0" err="1">
                <a:ln>
                  <a:noFill/>
                </a:ln>
                <a:solidFill>
                  <a:prstClr val="black"/>
                </a:solidFill>
                <a:effectLst/>
                <a:uLnTx/>
                <a:uFillTx/>
                <a:latin typeface="Gill Sans MT" panose="020B0502020104020203"/>
                <a:ea typeface="+mn-ea"/>
                <a:cs typeface="+mn-cs"/>
              </a:rPr>
              <a:t>capitale</a:t>
            </a: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69631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de-DE" altLang="en-US" dirty="0"/>
              <a:t>Uniforme scolaire</a:t>
            </a:r>
          </a:p>
        </p:txBody>
      </p:sp>
      <p:sp>
        <p:nvSpPr>
          <p:cNvPr id="11267" name="Rectangle 3"/>
          <p:cNvSpPr>
            <a:spLocks noGrp="1" noChangeArrowheads="1"/>
          </p:cNvSpPr>
          <p:nvPr>
            <p:ph idx="1"/>
          </p:nvPr>
        </p:nvSpPr>
        <p:spPr>
          <a:xfrm>
            <a:off x="1642881" y="2182814"/>
            <a:ext cx="8435975" cy="4857750"/>
          </a:xfrm>
        </p:spPr>
        <p:txBody>
          <a:bodyPr/>
          <a:lstStyle/>
          <a:p>
            <a:pPr>
              <a:lnSpc>
                <a:spcPct val="90000"/>
              </a:lnSpc>
            </a:pPr>
            <a:r>
              <a:rPr lang="de-DE" altLang="en-US" dirty="0"/>
              <a:t>Il n‘y a pas d‘unforme scolaire.</a:t>
            </a:r>
          </a:p>
          <a:p>
            <a:r>
              <a:rPr lang="de-DE" altLang="en-US" dirty="0"/>
              <a:t>Sans uniforme les élèves et l‘ambiance au collège sont plus décontractés</a:t>
            </a:r>
          </a:p>
          <a:p>
            <a:pPr>
              <a:lnSpc>
                <a:spcPct val="90000"/>
              </a:lnSpc>
            </a:pPr>
            <a:r>
              <a:rPr lang="de-DE" altLang="en-US" dirty="0"/>
              <a:t>Les élèves peuvent choisir ce qu‘ils portent pour faire du sport. </a:t>
            </a:r>
          </a:p>
        </p:txBody>
      </p:sp>
    </p:spTree>
    <p:extLst>
      <p:ext uri="{BB962C8B-B14F-4D97-AF65-F5344CB8AC3E}">
        <p14:creationId xmlns:p14="http://schemas.microsoft.com/office/powerpoint/2010/main" val="382199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l’école</a:t>
            </a:r>
          </a:p>
        </p:txBody>
      </p:sp>
      <p:sp>
        <p:nvSpPr>
          <p:cNvPr id="3" name="Content Placeholder 2"/>
          <p:cNvSpPr>
            <a:spLocks noGrp="1"/>
          </p:cNvSpPr>
          <p:nvPr>
            <p:ph idx="1"/>
          </p:nvPr>
        </p:nvSpPr>
        <p:spPr/>
        <p:txBody>
          <a:bodyPr>
            <a:normAutofit/>
          </a:bodyPr>
          <a:lstStyle/>
          <a:p>
            <a:pPr marL="0" indent="0">
              <a:buNone/>
            </a:pPr>
            <a:r>
              <a:rPr lang="fr-FR" dirty="0"/>
              <a:t>Nous voudrions un  bâtiment énorme parce qu’ il est facile de circuler dans l’école</a:t>
            </a:r>
          </a:p>
          <a:p>
            <a:pPr marL="0" indent="0">
              <a:buNone/>
            </a:pPr>
            <a:r>
              <a:rPr lang="fr-FR" dirty="0"/>
              <a:t>Il faut aussi avoir une grande salle, la salle  où on peut passer du temps pendant la recréation. Elle serait surtout grande. </a:t>
            </a:r>
          </a:p>
          <a:p>
            <a:pPr marL="0" indent="0">
              <a:buNone/>
            </a:pPr>
            <a:r>
              <a:rPr lang="fr-FR" dirty="0"/>
              <a:t>Il y aurait aussi une bibliothèque et des vestiaires , une salle avec un lit où on pourrait se reposer, une salle de musique avec beaucoup d’appareils technologiques pour écouter de la musique et des ordinateurs. </a:t>
            </a:r>
          </a:p>
          <a:p>
            <a:pPr marL="0" indent="0">
              <a:buNone/>
            </a:pPr>
            <a:r>
              <a:rPr lang="fr-FR" dirty="0"/>
              <a:t>Cela pourrait nous motiver. Il y a aurait aussi des douches propres et des vestiaires.</a:t>
            </a:r>
          </a:p>
          <a:p>
            <a:endParaRPr lang="fr-FR" dirty="0">
              <a:cs typeface="Times New Roman" panose="02020603050405020304" pitchFamily="18" charset="0"/>
            </a:endParaRPr>
          </a:p>
          <a:p>
            <a:pPr marL="0" indent="0">
              <a:buNone/>
            </a:pPr>
            <a:endParaRPr lang="fr-FR" dirty="0">
              <a:cs typeface="Times New Roman" panose="02020603050405020304" pitchFamily="18"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15275" y="53741"/>
            <a:ext cx="2931796" cy="170441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19403" y="121209"/>
            <a:ext cx="2557623" cy="1704416"/>
          </a:xfrm>
          <a:prstGeom prst="rect">
            <a:avLst/>
          </a:prstGeom>
        </p:spPr>
      </p:pic>
    </p:spTree>
    <p:extLst>
      <p:ext uri="{BB962C8B-B14F-4D97-AF65-F5344CB8AC3E}">
        <p14:creationId xmlns:p14="http://schemas.microsoft.com/office/powerpoint/2010/main" val="45581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fr-FR" dirty="0"/>
              <a:t>Les matières</a:t>
            </a:r>
          </a:p>
        </p:txBody>
      </p:sp>
      <p:sp>
        <p:nvSpPr>
          <p:cNvPr id="3" name="Content Placeholder 2"/>
          <p:cNvSpPr>
            <a:spLocks noGrp="1"/>
          </p:cNvSpPr>
          <p:nvPr>
            <p:ph idx="1"/>
          </p:nvPr>
        </p:nvSpPr>
        <p:spPr/>
        <p:txBody>
          <a:bodyPr/>
          <a:lstStyle/>
          <a:p>
            <a:pPr marL="0" indent="0">
              <a:buNone/>
            </a:pPr>
            <a:r>
              <a:rPr lang="fr-FR" dirty="0"/>
              <a:t>Il y a une grande variété de matières. Il y a:</a:t>
            </a:r>
          </a:p>
          <a:p>
            <a:pPr marL="0" indent="0">
              <a:buNone/>
            </a:pPr>
            <a:r>
              <a:rPr lang="fr-FR" dirty="0"/>
              <a:t>Les arts dramatiques</a:t>
            </a:r>
          </a:p>
          <a:p>
            <a:pPr marL="0" indent="0">
              <a:buNone/>
            </a:pPr>
            <a:r>
              <a:rPr lang="fr-FR" dirty="0"/>
              <a:t>La sciences</a:t>
            </a:r>
          </a:p>
          <a:p>
            <a:pPr marL="0" indent="0">
              <a:buNone/>
            </a:pPr>
            <a:r>
              <a:rPr lang="fr-FR" dirty="0"/>
              <a:t>La technologie</a:t>
            </a:r>
          </a:p>
          <a:p>
            <a:pPr marL="0" indent="0">
              <a:buNone/>
            </a:pPr>
            <a:r>
              <a:rPr lang="fr-FR" dirty="0"/>
              <a:t>La musique </a:t>
            </a:r>
          </a:p>
          <a:p>
            <a:pPr marL="0" indent="0">
              <a:buNone/>
            </a:pPr>
            <a:r>
              <a:rPr lang="fr-FR" dirty="0"/>
              <a:t>Pour chaque matière il y a dis salles de classe par exemple des cuisines, </a:t>
            </a:r>
          </a:p>
          <a:p>
            <a:pPr marL="0" indent="0">
              <a:buNone/>
            </a:pPr>
            <a:r>
              <a:rPr lang="fr-FR" dirty="0"/>
              <a:t>une salle de théâtre, une salle’ d’enregistrement</a:t>
            </a:r>
          </a:p>
          <a:p>
            <a:pPr marL="0" indent="0">
              <a:buNone/>
            </a:pPr>
            <a:endParaRPr lang="es-ES" dirty="0"/>
          </a:p>
          <a:p>
            <a:pPr marL="0" indent="0">
              <a:buNone/>
            </a:pPr>
            <a:endParaRPr lang="es-E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79130" y="2015732"/>
            <a:ext cx="2573383" cy="1713764"/>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94542" y="3975137"/>
            <a:ext cx="2075091" cy="1556318"/>
          </a:xfrm>
          <a:prstGeom prst="rect">
            <a:avLst/>
          </a:prstGeom>
        </p:spPr>
      </p:pic>
    </p:spTree>
    <p:extLst>
      <p:ext uri="{BB962C8B-B14F-4D97-AF65-F5344CB8AC3E}">
        <p14:creationId xmlns:p14="http://schemas.microsoft.com/office/powerpoint/2010/main" val="416742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Relations entre élevés et profs</a:t>
            </a:r>
          </a:p>
        </p:txBody>
      </p:sp>
      <p:sp>
        <p:nvSpPr>
          <p:cNvPr id="3" name="Content Placeholder 2"/>
          <p:cNvSpPr>
            <a:spLocks noGrp="1"/>
          </p:cNvSpPr>
          <p:nvPr>
            <p:ph idx="1"/>
          </p:nvPr>
        </p:nvSpPr>
        <p:spPr/>
        <p:txBody>
          <a:bodyPr/>
          <a:lstStyle/>
          <a:p>
            <a:pPr marL="0" indent="0">
              <a:buNone/>
            </a:pPr>
            <a:r>
              <a:rPr lang="fr-FR" dirty="0"/>
              <a:t>Les profs ne peuvent pas penser qu’ils sont meilleurs que les étudiants, tout le monde doit être égal. </a:t>
            </a:r>
          </a:p>
          <a:p>
            <a:pPr marL="0" indent="0">
              <a:buNone/>
            </a:pPr>
            <a:r>
              <a:rPr lang="fr-FR" dirty="0"/>
              <a:t>Les étudiants devrait appeler les profs par leur prénom et pas par leur nom de famille. </a:t>
            </a:r>
          </a:p>
          <a:p>
            <a:pPr marL="0" indent="0">
              <a:buNone/>
            </a:pPr>
            <a:r>
              <a:rPr lang="fr-FR" dirty="0"/>
              <a:t>Les profs et les étudiants devraient passer plus de temps ensemble et les étudiants et les profs devrait parler plus.</a:t>
            </a:r>
          </a:p>
        </p:txBody>
      </p:sp>
    </p:spTree>
    <p:extLst>
      <p:ext uri="{BB962C8B-B14F-4D97-AF65-F5344CB8AC3E}">
        <p14:creationId xmlns:p14="http://schemas.microsoft.com/office/powerpoint/2010/main" val="237851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Format de cours </a:t>
            </a:r>
          </a:p>
        </p:txBody>
      </p:sp>
      <p:sp>
        <p:nvSpPr>
          <p:cNvPr id="3" name="Content Placeholder 2"/>
          <p:cNvSpPr>
            <a:spLocks noGrp="1"/>
          </p:cNvSpPr>
          <p:nvPr>
            <p:ph idx="1"/>
          </p:nvPr>
        </p:nvSpPr>
        <p:spPr/>
        <p:txBody>
          <a:bodyPr/>
          <a:lstStyle/>
          <a:p>
            <a:pPr marL="0" indent="0">
              <a:buNone/>
            </a:pPr>
            <a:r>
              <a:rPr lang="fr-FR" dirty="0"/>
              <a:t>Les cours devraient être amusants et devraient inclure des discussions. </a:t>
            </a:r>
          </a:p>
          <a:p>
            <a:pPr marL="0" indent="0">
              <a:buNone/>
            </a:pPr>
            <a:r>
              <a:rPr lang="fr-FR" dirty="0"/>
              <a:t>Dans le classes, les élevés devraient siéger en groupes de six, personne ne devrait être seules.</a:t>
            </a:r>
          </a:p>
          <a:p>
            <a:pPr marL="0" indent="0">
              <a:buNone/>
            </a:pPr>
            <a:r>
              <a:rPr lang="fr-FR" dirty="0"/>
              <a:t> Le professeur ne devrait pas crier à la classe, parce que nous croyons que ce n’est pas productif. </a:t>
            </a:r>
          </a:p>
        </p:txBody>
      </p:sp>
    </p:spTree>
    <p:extLst>
      <p:ext uri="{BB962C8B-B14F-4D97-AF65-F5344CB8AC3E}">
        <p14:creationId xmlns:p14="http://schemas.microsoft.com/office/powerpoint/2010/main" val="1281986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u="sng" dirty="0">
                <a:solidFill>
                  <a:schemeClr val="tx1">
                    <a:lumMod val="75000"/>
                    <a:lumOff val="25000"/>
                  </a:schemeClr>
                </a:solidFill>
              </a:rPr>
              <a:t>La Cantine </a:t>
            </a:r>
          </a:p>
        </p:txBody>
      </p:sp>
      <p:sp>
        <p:nvSpPr>
          <p:cNvPr id="6" name="Content Placeholder 5"/>
          <p:cNvSpPr>
            <a:spLocks noGrp="1"/>
          </p:cNvSpPr>
          <p:nvPr>
            <p:ph idx="1"/>
          </p:nvPr>
        </p:nvSpPr>
        <p:spPr/>
        <p:txBody>
          <a:bodyPr>
            <a:normAutofit/>
          </a:bodyPr>
          <a:lstStyle/>
          <a:p>
            <a:r>
              <a:rPr lang="fr-FR" dirty="0"/>
              <a:t>Notre cantine idéale est spacieuse, propre et bien présentée.</a:t>
            </a:r>
          </a:p>
          <a:p>
            <a:r>
              <a:rPr lang="fr-FR" dirty="0"/>
              <a:t>Le menu a beaucoup de plats pour les régimes différents et les besoins alimentaires par exemple: la nourriture végétarienne . </a:t>
            </a:r>
          </a:p>
          <a:p>
            <a:r>
              <a:rPr lang="fr-FR" dirty="0"/>
              <a:t>Les tables sont dans des cercles pour faciliter la communication avec tout le monde.</a:t>
            </a:r>
          </a:p>
          <a:p>
            <a:r>
              <a:rPr lang="fr-FR" dirty="0"/>
              <a:t>Il y aurait beaucoup d’espace entre chaque table. Sur les tables il y a une nappe et des fleurs. </a:t>
            </a:r>
          </a:p>
          <a:p>
            <a:r>
              <a:rPr lang="fr-FR" dirty="0"/>
              <a:t>Autour la sale il y a des comptoirs différents où on peut trouver de la nourriture variée. </a:t>
            </a:r>
          </a:p>
          <a:p>
            <a:endParaRPr lang="fr-FR" sz="3200" dirty="0">
              <a:latin typeface="Brush Script MT" panose="03060802040406070304" pitchFamily="66" charset="0"/>
            </a:endParaRPr>
          </a:p>
        </p:txBody>
      </p:sp>
      <p:pic>
        <p:nvPicPr>
          <p:cNvPr id="1026" name="Picture 2" descr="Image result for cafeteri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3289" y="230188"/>
            <a:ext cx="2103020" cy="140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71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497" y="415774"/>
            <a:ext cx="10515600" cy="1325563"/>
          </a:xfrm>
        </p:spPr>
        <p:txBody>
          <a:bodyPr/>
          <a:lstStyle/>
          <a:p>
            <a:pPr algn="ctr"/>
            <a:r>
              <a:rPr lang="fr-FR" u="sng" dirty="0">
                <a:solidFill>
                  <a:schemeClr val="tx1">
                    <a:lumMod val="75000"/>
                    <a:lumOff val="25000"/>
                  </a:schemeClr>
                </a:solidFill>
              </a:rPr>
              <a:t>La Nourriture   </a:t>
            </a:r>
          </a:p>
        </p:txBody>
      </p:sp>
      <p:sp>
        <p:nvSpPr>
          <p:cNvPr id="3" name="Content Placeholder 2"/>
          <p:cNvSpPr>
            <a:spLocks noGrp="1"/>
          </p:cNvSpPr>
          <p:nvPr>
            <p:ph idx="1"/>
          </p:nvPr>
        </p:nvSpPr>
        <p:spPr>
          <a:xfrm>
            <a:off x="326744" y="1988830"/>
            <a:ext cx="10515600" cy="4351338"/>
          </a:xfrm>
        </p:spPr>
        <p:txBody>
          <a:bodyPr>
            <a:normAutofit/>
          </a:bodyPr>
          <a:lstStyle/>
          <a:p>
            <a:r>
              <a:rPr lang="fr-FR" dirty="0">
                <a:solidFill>
                  <a:prstClr val="black"/>
                </a:solidFill>
              </a:rPr>
              <a:t>La nourriture est disponible pendant la recréation et la pause déjeuner. </a:t>
            </a:r>
          </a:p>
          <a:p>
            <a:r>
              <a:rPr lang="fr-FR" dirty="0">
                <a:solidFill>
                  <a:prstClr val="black"/>
                </a:solidFill>
              </a:rPr>
              <a:t>On peut acheter beaucoup de nourriture variée. </a:t>
            </a:r>
          </a:p>
          <a:p>
            <a:r>
              <a:rPr lang="fr-FR" dirty="0">
                <a:solidFill>
                  <a:prstClr val="black"/>
                </a:solidFill>
              </a:rPr>
              <a:t>Il y a des casse-croûtes comme la pizza et des biscuits.</a:t>
            </a:r>
          </a:p>
          <a:p>
            <a:r>
              <a:rPr lang="fr-FR" dirty="0">
                <a:solidFill>
                  <a:prstClr val="black"/>
                </a:solidFill>
              </a:rPr>
              <a:t>Pendant la pause déjeuner on peut manger de la nourriture différente. </a:t>
            </a:r>
          </a:p>
          <a:p>
            <a:r>
              <a:rPr lang="fr-FR" dirty="0">
                <a:solidFill>
                  <a:prstClr val="black"/>
                </a:solidFill>
              </a:rPr>
              <a:t>On peut sélectionner son propre plat principal. </a:t>
            </a:r>
          </a:p>
          <a:p>
            <a:r>
              <a:rPr lang="fr-FR" dirty="0">
                <a:solidFill>
                  <a:prstClr val="black"/>
                </a:solidFill>
              </a:rPr>
              <a:t>Pour les végétariennes, il y a des pommes de terres avec beaucoup de légumes, tous les jours on peut manger des pâtes.</a:t>
            </a:r>
          </a:p>
          <a:p>
            <a:r>
              <a:rPr lang="fr-FR" dirty="0">
                <a:solidFill>
                  <a:prstClr val="black"/>
                </a:solidFill>
              </a:rPr>
              <a:t>Le plat du jour serait toujours nutritionnel. </a:t>
            </a:r>
          </a:p>
          <a:p>
            <a:pPr marL="0" indent="0">
              <a:buNone/>
            </a:pPr>
            <a:endParaRPr lang="en-GB" dirty="0">
              <a:latin typeface="Century Gothic" panose="020B0502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92689" y="4897183"/>
            <a:ext cx="2699311" cy="1690478"/>
          </a:xfrm>
          <a:prstGeom prst="rect">
            <a:avLst/>
          </a:prstGeom>
        </p:spPr>
      </p:pic>
    </p:spTree>
    <p:extLst>
      <p:ext uri="{BB962C8B-B14F-4D97-AF65-F5344CB8AC3E}">
        <p14:creationId xmlns:p14="http://schemas.microsoft.com/office/powerpoint/2010/main" val="362991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23" y="654218"/>
            <a:ext cx="10515600" cy="885451"/>
          </a:xfrm>
        </p:spPr>
        <p:txBody>
          <a:bodyPr>
            <a:normAutofit/>
          </a:bodyPr>
          <a:lstStyle/>
          <a:p>
            <a:pPr algn="ctr"/>
            <a:r>
              <a:rPr lang="fr-FR" u="sng" dirty="0">
                <a:solidFill>
                  <a:schemeClr val="tx1">
                    <a:lumMod val="75000"/>
                    <a:lumOff val="25000"/>
                  </a:schemeClr>
                </a:solidFill>
              </a:rPr>
              <a:t>Les matières et le programme </a:t>
            </a:r>
          </a:p>
        </p:txBody>
      </p:sp>
      <p:sp>
        <p:nvSpPr>
          <p:cNvPr id="3" name="Content Placeholder 2"/>
          <p:cNvSpPr>
            <a:spLocks noGrp="1"/>
          </p:cNvSpPr>
          <p:nvPr>
            <p:ph idx="1"/>
          </p:nvPr>
        </p:nvSpPr>
        <p:spPr>
          <a:xfrm>
            <a:off x="222708" y="1962400"/>
            <a:ext cx="10515600" cy="4351338"/>
          </a:xfrm>
        </p:spPr>
        <p:txBody>
          <a:bodyPr>
            <a:normAutofit/>
          </a:bodyPr>
          <a:lstStyle/>
          <a:p>
            <a:r>
              <a:rPr lang="fr-FR" dirty="0"/>
              <a:t>Les élevés ont la possibilité de choisir les matières qu’ils veulent étudier. </a:t>
            </a:r>
          </a:p>
          <a:p>
            <a:r>
              <a:rPr lang="fr-FR" dirty="0"/>
              <a:t>Cela veut dire que les élèves peuvent apprendre plusieurs langues ou des matières pratiques. </a:t>
            </a:r>
          </a:p>
          <a:p>
            <a:r>
              <a:rPr lang="fr-FR" dirty="0"/>
              <a:t>Par exemple, on pourrait apprendre le japonais ou bien on pourrait se concentrer sur les matières académiques et plus créatives. </a:t>
            </a:r>
          </a:p>
          <a:p>
            <a:r>
              <a:rPr lang="fr-FR" dirty="0"/>
              <a:t>Les élèves, pourraient avoir plus de soutien scolaire parce qu’il y aurait moins l'élèves dans chaque classe.</a:t>
            </a:r>
            <a:r>
              <a:rPr lang="en-GB" dirty="0"/>
              <a:t> </a:t>
            </a:r>
          </a:p>
        </p:txBody>
      </p:sp>
      <p:pic>
        <p:nvPicPr>
          <p:cNvPr id="4" name="Picture 3"/>
          <p:cNvPicPr>
            <a:picLocks noChangeAspect="1"/>
          </p:cNvPicPr>
          <p:nvPr/>
        </p:nvPicPr>
        <p:blipFill>
          <a:blip r:embed="rId2"/>
          <a:stretch>
            <a:fillRect/>
          </a:stretch>
        </p:blipFill>
        <p:spPr>
          <a:xfrm>
            <a:off x="327211" y="5031494"/>
            <a:ext cx="2857500" cy="1704975"/>
          </a:xfrm>
          <a:prstGeom prst="rect">
            <a:avLst/>
          </a:prstGeom>
        </p:spPr>
      </p:pic>
    </p:spTree>
    <p:extLst>
      <p:ext uri="{BB962C8B-B14F-4D97-AF65-F5344CB8AC3E}">
        <p14:creationId xmlns:p14="http://schemas.microsoft.com/office/powerpoint/2010/main" val="104254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55320" y="164708"/>
            <a:ext cx="10515600" cy="904437"/>
          </a:xfrm>
        </p:spPr>
        <p:txBody>
          <a:bodyPr/>
          <a:lstStyle/>
          <a:p>
            <a:r>
              <a:rPr lang="fr-FR" u="sng" dirty="0"/>
              <a:t>La Technologie</a:t>
            </a:r>
          </a:p>
        </p:txBody>
      </p:sp>
      <p:sp>
        <p:nvSpPr>
          <p:cNvPr id="3" name="Sisällön paikkamerkki 2"/>
          <p:cNvSpPr>
            <a:spLocks noGrp="1"/>
          </p:cNvSpPr>
          <p:nvPr>
            <p:ph idx="1"/>
          </p:nvPr>
        </p:nvSpPr>
        <p:spPr/>
        <p:txBody>
          <a:bodyPr>
            <a:noAutofit/>
          </a:bodyPr>
          <a:lstStyle/>
          <a:p>
            <a:r>
              <a:rPr lang="fr-FR" sz="2400" dirty="0"/>
              <a:t>Chaque élève peut choisir soit un MacBook soit un IPad</a:t>
            </a:r>
          </a:p>
          <a:p>
            <a:pPr marL="0" indent="0">
              <a:buNone/>
            </a:pPr>
            <a:r>
              <a:rPr lang="fr-FR" sz="2400" b="1" i="1" u="sng" dirty="0"/>
              <a:t>Ce qui veut dire que...</a:t>
            </a:r>
          </a:p>
          <a:p>
            <a:r>
              <a:rPr lang="fr-FR" sz="2400" dirty="0"/>
              <a:t>Quand on est malade on peut trouver les devoirs sur Showbie</a:t>
            </a:r>
          </a:p>
          <a:p>
            <a:r>
              <a:rPr lang="fr-FR" sz="2400" dirty="0"/>
              <a:t>Grace à la technologie on peut travailler plus rapidement/ efficacement</a:t>
            </a:r>
          </a:p>
          <a:p>
            <a:r>
              <a:rPr lang="fr-FR" sz="2400" dirty="0"/>
              <a:t>Le travail est toujours lisible</a:t>
            </a:r>
          </a:p>
          <a:p>
            <a:r>
              <a:rPr lang="fr-FR" sz="2400" dirty="0"/>
              <a:t>Il n’y a plus besoin de cahiers pour tous les cours</a:t>
            </a:r>
          </a:p>
          <a:p>
            <a:r>
              <a:rPr lang="fr-FR" sz="2400" dirty="0"/>
              <a:t>Les élèves peuvent faire des recherches sur internet pour trouver des renseignements – pendant ce temps le prof est libre et peut aider les autres élèves</a:t>
            </a:r>
          </a:p>
          <a:p>
            <a:r>
              <a:rPr lang="fr-FR" sz="2400" dirty="0"/>
              <a:t>Sur les MacBook/ IPad on peut écouter de la musique</a:t>
            </a:r>
          </a:p>
          <a:p>
            <a:r>
              <a:rPr lang="fr-FR" sz="2400" dirty="0"/>
              <a:t>On ne peut jamais perdre notre travail scolaire</a:t>
            </a:r>
          </a:p>
        </p:txBody>
      </p:sp>
      <p:pic>
        <p:nvPicPr>
          <p:cNvPr id="5" name="Kuv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8777" y="4231744"/>
            <a:ext cx="1772154" cy="1234601"/>
          </a:xfrm>
          <a:prstGeom prst="rect">
            <a:avLst/>
          </a:prstGeom>
        </p:spPr>
      </p:pic>
      <p:pic>
        <p:nvPicPr>
          <p:cNvPr id="6" name="Kuva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6344" y="164707"/>
            <a:ext cx="2643657" cy="1982743"/>
          </a:xfrm>
          <a:prstGeom prst="rect">
            <a:avLst/>
          </a:prstGeom>
        </p:spPr>
      </p:pic>
      <p:sp>
        <p:nvSpPr>
          <p:cNvPr id="8" name="TextBox 7"/>
          <p:cNvSpPr txBox="1"/>
          <p:nvPr/>
        </p:nvSpPr>
        <p:spPr>
          <a:xfrm>
            <a:off x="418009" y="1069144"/>
            <a:ext cx="850392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ill Sans MT" panose="020B0502020104020203"/>
                <a:ea typeface="+mn-ea"/>
                <a:cs typeface="+mn-cs"/>
              </a:rPr>
              <a:t>Dans notre collège européen idéale la technologie facilite beaucoup le travail des élèves et des profs</a:t>
            </a:r>
          </a:p>
        </p:txBody>
      </p:sp>
    </p:spTree>
    <p:extLst>
      <p:ext uri="{BB962C8B-B14F-4D97-AF65-F5344CB8AC3E}">
        <p14:creationId xmlns:p14="http://schemas.microsoft.com/office/powerpoint/2010/main" val="2182901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205</TotalTime>
  <Words>1195</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Brush Script MT</vt:lpstr>
      <vt:lpstr>Century Gothic</vt:lpstr>
      <vt:lpstr>Gill Sans MT</vt:lpstr>
      <vt:lpstr>Times New Roman</vt:lpstr>
      <vt:lpstr>Gallery</vt:lpstr>
      <vt:lpstr>PowerPoint Presentation</vt:lpstr>
      <vt:lpstr>l’école</vt:lpstr>
      <vt:lpstr>Les matières</vt:lpstr>
      <vt:lpstr>Relations entre élevés et profs</vt:lpstr>
      <vt:lpstr>Format de cours </vt:lpstr>
      <vt:lpstr>La Cantine </vt:lpstr>
      <vt:lpstr>La Nourriture   </vt:lpstr>
      <vt:lpstr>Les matières et le programme </vt:lpstr>
      <vt:lpstr>La Technologie</vt:lpstr>
      <vt:lpstr>Equipement scolaire</vt:lpstr>
      <vt:lpstr>La Journée scolaire</vt:lpstr>
      <vt:lpstr>Le Sport</vt:lpstr>
      <vt:lpstr>Les activités sportives</vt:lpstr>
      <vt:lpstr>Equipement sportif</vt:lpstr>
      <vt:lpstr>Visites et sorties scolaires</vt:lpstr>
      <vt:lpstr>Echange cuturelle</vt:lpstr>
      <vt:lpstr>Uniforme scolaire</vt:lpstr>
    </vt:vector>
  </TitlesOfParts>
  <Company>Invictus Education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Cantine</dc:title>
  <dc:creator>Ellowes Hall Sports College</dc:creator>
  <cp:lastModifiedBy>Sue Laffey</cp:lastModifiedBy>
  <cp:revision>32</cp:revision>
  <dcterms:created xsi:type="dcterms:W3CDTF">2017-03-16T12:22:29Z</dcterms:created>
  <dcterms:modified xsi:type="dcterms:W3CDTF">2017-07-09T17:25:41Z</dcterms:modified>
</cp:coreProperties>
</file>