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59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87" d="100"/>
          <a:sy n="87" d="100"/>
        </p:scale>
        <p:origin x="-14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5507-D88F-430A-8C88-B45646BDDE1C}" type="datetimeFigureOut">
              <a:rPr lang="en-GB" smtClean="0"/>
              <a:pPr/>
              <a:t>15/12/2015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133F-5F06-46EA-91B8-7EE29A8F51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5507-D88F-430A-8C88-B45646BDDE1C}" type="datetimeFigureOut">
              <a:rPr lang="en-GB" smtClean="0"/>
              <a:pPr/>
              <a:t>15/12/2015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133F-5F06-46EA-91B8-7EE29A8F51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5507-D88F-430A-8C88-B45646BDDE1C}" type="datetimeFigureOut">
              <a:rPr lang="en-GB" smtClean="0"/>
              <a:pPr/>
              <a:t>15/12/2015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133F-5F06-46EA-91B8-7EE29A8F51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5507-D88F-430A-8C88-B45646BDDE1C}" type="datetimeFigureOut">
              <a:rPr lang="en-GB" smtClean="0"/>
              <a:pPr/>
              <a:t>15/12/2015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133F-5F06-46EA-91B8-7EE29A8F51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5507-D88F-430A-8C88-B45646BDDE1C}" type="datetimeFigureOut">
              <a:rPr lang="en-GB" smtClean="0"/>
              <a:pPr/>
              <a:t>15/12/2015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133F-5F06-46EA-91B8-7EE29A8F51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5507-D88F-430A-8C88-B45646BDDE1C}" type="datetimeFigureOut">
              <a:rPr lang="en-GB" smtClean="0"/>
              <a:pPr/>
              <a:t>15/12/2015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133F-5F06-46EA-91B8-7EE29A8F51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5507-D88F-430A-8C88-B45646BDDE1C}" type="datetimeFigureOut">
              <a:rPr lang="en-GB" smtClean="0"/>
              <a:pPr/>
              <a:t>15/12/2015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133F-5F06-46EA-91B8-7EE29A8F51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5507-D88F-430A-8C88-B45646BDDE1C}" type="datetimeFigureOut">
              <a:rPr lang="en-GB" smtClean="0"/>
              <a:pPr/>
              <a:t>15/12/2015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133F-5F06-46EA-91B8-7EE29A8F51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5507-D88F-430A-8C88-B45646BDDE1C}" type="datetimeFigureOut">
              <a:rPr lang="en-GB" smtClean="0"/>
              <a:pPr/>
              <a:t>15/12/2015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133F-5F06-46EA-91B8-7EE29A8F51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5507-D88F-430A-8C88-B45646BDDE1C}" type="datetimeFigureOut">
              <a:rPr lang="en-GB" smtClean="0"/>
              <a:pPr/>
              <a:t>15/12/2015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133F-5F06-46EA-91B8-7EE29A8F51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5507-D88F-430A-8C88-B45646BDDE1C}" type="datetimeFigureOut">
              <a:rPr lang="en-GB" smtClean="0"/>
              <a:pPr/>
              <a:t>15/12/2015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133F-5F06-46EA-91B8-7EE29A8F51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E5507-D88F-430A-8C88-B45646BDDE1C}" type="datetimeFigureOut">
              <a:rPr lang="en-GB" smtClean="0"/>
              <a:pPr/>
              <a:t>15/12/2015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2133F-5F06-46EA-91B8-7EE29A8F517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liparts.co/cliparts/8cA/Edq/8cAEdqBKi.gif"/>
          <p:cNvPicPr>
            <a:picLocks noChangeAspect="1" noChangeArrowheads="1"/>
          </p:cNvPicPr>
          <p:nvPr/>
        </p:nvPicPr>
        <p:blipFill>
          <a:blip r:embed="rId2" cstate="print">
            <a:lum bright="40000" contrast="-40000"/>
          </a:blip>
          <a:srcRect/>
          <a:stretch>
            <a:fillRect/>
          </a:stretch>
        </p:blipFill>
        <p:spPr bwMode="auto">
          <a:xfrm>
            <a:off x="0" y="-28670"/>
            <a:ext cx="9144000" cy="700790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03648" y="3789040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Today, we are going to learn about sequences but the numbers are in French</a:t>
            </a:r>
            <a:endParaRPr lang="en-GB" sz="2400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403648" y="1597442"/>
            <a:ext cx="612068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cs typeface="Arial" pitchFamily="34" charset="0"/>
              </a:rPr>
              <a:t>Aujourd'hui, nous allons apprendre davantage sur les suites , mais les nombres sont en français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1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liparts.co/cliparts/8cA/Edq/8cAEdqBKi.gif"/>
          <p:cNvPicPr>
            <a:picLocks noChangeAspect="1" noChangeArrowheads="1"/>
          </p:cNvPicPr>
          <p:nvPr/>
        </p:nvPicPr>
        <p:blipFill>
          <a:blip r:embed="rId2" cstate="print">
            <a:lum bright="40000" contrast="-40000"/>
          </a:blip>
          <a:srcRect/>
          <a:stretch>
            <a:fillRect/>
          </a:stretch>
        </p:blipFill>
        <p:spPr bwMode="auto">
          <a:xfrm>
            <a:off x="0" y="-28670"/>
            <a:ext cx="9144000" cy="700790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55576" y="476672"/>
            <a:ext cx="3219151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9900" b="1" cap="none" spc="0" dirty="0" smtClean="0">
                <a:ln w="381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Un</a:t>
            </a:r>
            <a:endParaRPr lang="en-US" sz="19900" b="1" cap="none" spc="0" dirty="0">
              <a:ln w="381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8494" y="3140968"/>
            <a:ext cx="1478290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9900" b="1" cap="none" spc="0" dirty="0" smtClean="0">
                <a:ln w="381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  <a:endParaRPr lang="en-US" sz="19900" b="1" cap="none" spc="0" dirty="0">
              <a:ln w="381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9512" y="548680"/>
            <a:ext cx="5378396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9900" b="1" dirty="0" err="1" smtClean="0">
                <a:ln w="381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deux</a:t>
            </a:r>
            <a:endParaRPr lang="en-US" sz="19900" b="1" cap="none" spc="0" dirty="0">
              <a:ln w="381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40152" y="2996952"/>
            <a:ext cx="1478290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9900" b="1" dirty="0">
                <a:ln w="381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endParaRPr lang="en-US" sz="19900" b="1" cap="none" spc="0" dirty="0">
              <a:ln w="381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9855" y="701080"/>
            <a:ext cx="496251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9900" b="1" dirty="0" err="1" smtClean="0">
                <a:ln w="381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trois</a:t>
            </a:r>
            <a:endParaRPr lang="en-US" sz="19900" b="1" cap="none" spc="0" dirty="0">
              <a:ln w="381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2552" y="3149352"/>
            <a:ext cx="1478290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9900" b="1" dirty="0" smtClean="0">
                <a:ln w="381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3</a:t>
            </a:r>
            <a:endParaRPr lang="en-US" sz="19900" b="1" cap="none" spc="0" dirty="0">
              <a:ln w="381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1520" y="764704"/>
            <a:ext cx="7206396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9900" b="1" dirty="0" err="1" smtClean="0">
                <a:ln w="381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quatre</a:t>
            </a:r>
            <a:endParaRPr lang="en-US" sz="19900" b="1" cap="none" spc="0" dirty="0">
              <a:ln w="381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44952" y="3301752"/>
            <a:ext cx="1478290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9900" b="1" dirty="0" smtClean="0">
                <a:ln w="381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4</a:t>
            </a:r>
            <a:endParaRPr lang="en-US" sz="19900" b="1" cap="none" spc="0" dirty="0">
              <a:ln w="381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20265" y="692696"/>
            <a:ext cx="4616970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9900" b="1" dirty="0" err="1" smtClean="0">
                <a:ln w="381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cinq</a:t>
            </a:r>
            <a:endParaRPr lang="en-US" sz="19900" b="1" cap="none" spc="0" dirty="0">
              <a:ln w="381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00192" y="3140968"/>
            <a:ext cx="1478290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9900" b="1" dirty="0" smtClean="0">
                <a:ln w="381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5</a:t>
            </a:r>
            <a:endParaRPr lang="en-US" sz="19900" b="1" cap="none" spc="0" dirty="0">
              <a:ln w="381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800185" y="764704"/>
            <a:ext cx="3001143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9900" b="1" dirty="0" smtClean="0">
                <a:ln w="381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six</a:t>
            </a:r>
            <a:endParaRPr lang="en-US" sz="19900" b="1" cap="none" spc="0" dirty="0">
              <a:ln w="381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372200" y="3212976"/>
            <a:ext cx="1478290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9900" b="1" dirty="0" smtClean="0">
                <a:ln w="381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6</a:t>
            </a:r>
            <a:endParaRPr lang="en-US" sz="19900" b="1" cap="none" spc="0" dirty="0">
              <a:ln w="381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63519" y="764704"/>
            <a:ext cx="473046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9900" b="1" dirty="0" err="1" smtClean="0">
                <a:ln w="381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sept</a:t>
            </a:r>
            <a:endParaRPr lang="en-US" sz="19900" b="1" cap="none" spc="0" dirty="0">
              <a:ln w="381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300192" y="3212976"/>
            <a:ext cx="1478290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9900" b="1" dirty="0" smtClean="0">
                <a:ln w="381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7</a:t>
            </a:r>
            <a:endParaRPr lang="en-US" sz="19900" b="1" cap="none" spc="0" dirty="0">
              <a:ln w="381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83645" y="764704"/>
            <a:ext cx="4434227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9900" b="1" dirty="0" err="1" smtClean="0">
                <a:ln w="381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huit</a:t>
            </a:r>
            <a:endParaRPr lang="en-US" sz="19900" b="1" cap="none" spc="0" dirty="0">
              <a:ln w="381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72200" y="3212976"/>
            <a:ext cx="1478290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9900" b="1" dirty="0" smtClean="0">
                <a:ln w="381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8</a:t>
            </a:r>
            <a:endParaRPr lang="en-US" sz="19900" b="1" cap="none" spc="0" dirty="0">
              <a:ln w="381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93502" y="836712"/>
            <a:ext cx="5014514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9900" b="1" dirty="0" err="1" smtClean="0">
                <a:ln w="381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neuf</a:t>
            </a:r>
            <a:endParaRPr lang="en-US" sz="19900" b="1" cap="none" spc="0" dirty="0">
              <a:ln w="381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397352" y="3454152"/>
            <a:ext cx="1478290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9900" b="1" dirty="0" smtClean="0">
                <a:ln w="381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9</a:t>
            </a:r>
            <a:endParaRPr lang="en-US" sz="19900" b="1" cap="none" spc="0" dirty="0">
              <a:ln w="381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696666" y="980728"/>
            <a:ext cx="3352201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9900" b="1" dirty="0" err="1" smtClean="0">
                <a:ln w="381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dix</a:t>
            </a:r>
            <a:endParaRPr lang="en-US" sz="19900" b="1" cap="none" spc="0" dirty="0">
              <a:ln w="381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797396" y="3429000"/>
            <a:ext cx="2771914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9900" b="1" dirty="0" smtClean="0">
                <a:ln w="381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10</a:t>
            </a:r>
            <a:endParaRPr lang="en-US" sz="19900" b="1" cap="none" spc="0" dirty="0">
              <a:ln w="381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xit" presetSubtype="1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3" presetClass="exit" presetSubtype="1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3" presetClass="exit" presetSubtype="1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3" presetClass="exit" presetSubtype="1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500"/>
                            </p:stCondLst>
                            <p:childTnLst>
                              <p:par>
                                <p:cTn id="45" presetID="3" presetClass="exit" presetSubtype="1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500"/>
                            </p:stCondLst>
                            <p:childTnLst>
                              <p:par>
                                <p:cTn id="49" presetID="3" presetClass="exit" presetSubtype="1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5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50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500"/>
                            </p:stCondLst>
                            <p:childTnLst>
                              <p:par>
                                <p:cTn id="61" presetID="3" presetClass="exit" presetSubtype="1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500"/>
                            </p:stCondLst>
                            <p:childTnLst>
                              <p:par>
                                <p:cTn id="65" presetID="3" presetClass="exit" presetSubtype="1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500"/>
                            </p:stCondLst>
                            <p:childTnLst>
                              <p:par>
                                <p:cTn id="69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500"/>
                            </p:stCondLst>
                            <p:childTnLst>
                              <p:par>
                                <p:cTn id="73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500"/>
                            </p:stCondLst>
                            <p:childTnLst>
                              <p:par>
                                <p:cTn id="77" presetID="3" presetClass="exit" presetSubtype="1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9500"/>
                            </p:stCondLst>
                            <p:childTnLst>
                              <p:par>
                                <p:cTn id="81" presetID="3" presetClass="exit" presetSubtype="1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500"/>
                            </p:stCondLst>
                            <p:childTnLst>
                              <p:par>
                                <p:cTn id="85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1500"/>
                            </p:stCondLst>
                            <p:childTnLst>
                              <p:par>
                                <p:cTn id="89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2500"/>
                            </p:stCondLst>
                            <p:childTnLst>
                              <p:par>
                                <p:cTn id="93" presetID="3" presetClass="exit" presetSubtype="1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3500"/>
                            </p:stCondLst>
                            <p:childTnLst>
                              <p:par>
                                <p:cTn id="97" presetID="3" presetClass="exit" presetSubtype="1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4500"/>
                            </p:stCondLst>
                            <p:childTnLst>
                              <p:par>
                                <p:cTn id="101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500"/>
                            </p:stCondLst>
                            <p:childTnLst>
                              <p:par>
                                <p:cTn id="105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6500"/>
                            </p:stCondLst>
                            <p:childTnLst>
                              <p:par>
                                <p:cTn id="109" presetID="3" presetClass="exit" presetSubtype="1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7500"/>
                            </p:stCondLst>
                            <p:childTnLst>
                              <p:par>
                                <p:cTn id="113" presetID="3" presetClass="exit" presetSubtype="1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8500"/>
                            </p:stCondLst>
                            <p:childTnLst>
                              <p:par>
                                <p:cTn id="117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9500"/>
                            </p:stCondLst>
                            <p:childTnLst>
                              <p:par>
                                <p:cTn id="121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0500"/>
                            </p:stCondLst>
                            <p:childTnLst>
                              <p:par>
                                <p:cTn id="125" presetID="3" presetClass="exit" presetSubtype="1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1500"/>
                            </p:stCondLst>
                            <p:childTnLst>
                              <p:par>
                                <p:cTn id="129" presetID="3" presetClass="exit" presetSubtype="1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2500"/>
                            </p:stCondLst>
                            <p:childTnLst>
                              <p:par>
                                <p:cTn id="133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3500"/>
                            </p:stCondLst>
                            <p:childTnLst>
                              <p:par>
                                <p:cTn id="137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4500"/>
                            </p:stCondLst>
                            <p:childTnLst>
                              <p:par>
                                <p:cTn id="141" presetID="3" presetClass="exit" presetSubtype="1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5500"/>
                            </p:stCondLst>
                            <p:childTnLst>
                              <p:par>
                                <p:cTn id="145" presetID="3" presetClass="exit" presetSubtype="1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6500"/>
                            </p:stCondLst>
                            <p:childTnLst>
                              <p:par>
                                <p:cTn id="149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7500"/>
                            </p:stCondLst>
                            <p:childTnLst>
                              <p:par>
                                <p:cTn id="153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8500"/>
                            </p:stCondLst>
                            <p:childTnLst>
                              <p:par>
                                <p:cTn id="157" presetID="3" presetClass="exit" presetSubtype="1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9500"/>
                            </p:stCondLst>
                            <p:childTnLst>
                              <p:par>
                                <p:cTn id="161" presetID="3" presetClass="exit" presetSubtype="1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4" grpId="0"/>
      <p:bldP spid="4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liparts.co/cliparts/8cA/Edq/8cAEdqBKi.gif"/>
          <p:cNvPicPr>
            <a:picLocks noChangeAspect="1" noChangeArrowheads="1"/>
          </p:cNvPicPr>
          <p:nvPr/>
        </p:nvPicPr>
        <p:blipFill>
          <a:blip r:embed="rId2" cstate="print">
            <a:lum bright="40000" contrast="-40000"/>
          </a:blip>
          <a:srcRect/>
          <a:stretch>
            <a:fillRect/>
          </a:stretch>
        </p:blipFill>
        <p:spPr bwMode="auto">
          <a:xfrm>
            <a:off x="0" y="-28670"/>
            <a:ext cx="9144000" cy="7007908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203082"/>
              </p:ext>
            </p:extLst>
          </p:nvPr>
        </p:nvGraphicFramePr>
        <p:xfrm>
          <a:off x="2123728" y="908720"/>
          <a:ext cx="2772418" cy="4918632"/>
        </p:xfrm>
        <a:graphic>
          <a:graphicData uri="http://schemas.openxmlformats.org/drawingml/2006/table">
            <a:tbl>
              <a:tblPr/>
              <a:tblGrid>
                <a:gridCol w="1386209"/>
                <a:gridCol w="1386209"/>
              </a:tblGrid>
              <a:tr h="557804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Number</a:t>
                      </a:r>
                    </a:p>
                  </a:txBody>
                  <a:tcPr marL="79686" marR="79686" marT="39843" marB="3984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French Spelling</a:t>
                      </a:r>
                    </a:p>
                  </a:txBody>
                  <a:tcPr marL="79686" marR="79686" marT="39843" marB="3984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8745"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0</a:t>
                      </a:r>
                    </a:p>
                  </a:txBody>
                  <a:tcPr marL="79686" marR="79686" marT="39843" marB="3984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/>
                        <a:t>zéro</a:t>
                      </a:r>
                      <a:endParaRPr lang="en-GB" sz="2000" dirty="0"/>
                    </a:p>
                  </a:txBody>
                  <a:tcPr marL="79686" marR="79686" marT="39843" marB="3984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8745"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1</a:t>
                      </a:r>
                    </a:p>
                  </a:txBody>
                  <a:tcPr marL="79686" marR="79686" marT="39843" marB="3984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un</a:t>
                      </a:r>
                    </a:p>
                  </a:txBody>
                  <a:tcPr marL="79686" marR="79686" marT="39843" marB="3984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8745"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2</a:t>
                      </a:r>
                    </a:p>
                  </a:txBody>
                  <a:tcPr marL="79686" marR="79686" marT="39843" marB="3984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/>
                        <a:t>deux</a:t>
                      </a:r>
                      <a:endParaRPr lang="en-GB" sz="2000" dirty="0"/>
                    </a:p>
                  </a:txBody>
                  <a:tcPr marL="79686" marR="79686" marT="39843" marB="3984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8745"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3</a:t>
                      </a:r>
                    </a:p>
                  </a:txBody>
                  <a:tcPr marL="79686" marR="79686" marT="39843" marB="3984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/>
                        <a:t>trois</a:t>
                      </a:r>
                      <a:endParaRPr lang="en-GB" sz="2000" dirty="0"/>
                    </a:p>
                  </a:txBody>
                  <a:tcPr marL="79686" marR="79686" marT="39843" marB="3984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8745"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4</a:t>
                      </a:r>
                    </a:p>
                  </a:txBody>
                  <a:tcPr marL="79686" marR="79686" marT="39843" marB="3984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/>
                        <a:t>quatre</a:t>
                      </a:r>
                      <a:endParaRPr lang="en-GB" sz="2000" dirty="0"/>
                    </a:p>
                  </a:txBody>
                  <a:tcPr marL="79686" marR="79686" marT="39843" marB="3984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8745"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5</a:t>
                      </a:r>
                    </a:p>
                  </a:txBody>
                  <a:tcPr marL="79686" marR="79686" marT="39843" marB="3984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/>
                        <a:t>cinq</a:t>
                      </a:r>
                      <a:endParaRPr lang="en-GB" sz="2000" dirty="0"/>
                    </a:p>
                  </a:txBody>
                  <a:tcPr marL="79686" marR="79686" marT="39843" marB="3984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8745"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6</a:t>
                      </a:r>
                    </a:p>
                  </a:txBody>
                  <a:tcPr marL="79686" marR="79686" marT="39843" marB="3984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six</a:t>
                      </a:r>
                    </a:p>
                  </a:txBody>
                  <a:tcPr marL="79686" marR="79686" marT="39843" marB="3984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8745"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7</a:t>
                      </a:r>
                    </a:p>
                  </a:txBody>
                  <a:tcPr marL="79686" marR="79686" marT="39843" marB="3984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sept</a:t>
                      </a:r>
                    </a:p>
                  </a:txBody>
                  <a:tcPr marL="79686" marR="79686" marT="39843" marB="3984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8745"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8</a:t>
                      </a:r>
                    </a:p>
                  </a:txBody>
                  <a:tcPr marL="79686" marR="79686" marT="39843" marB="3984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huit</a:t>
                      </a:r>
                    </a:p>
                  </a:txBody>
                  <a:tcPr marL="79686" marR="79686" marT="39843" marB="3984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8745"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9</a:t>
                      </a:r>
                    </a:p>
                  </a:txBody>
                  <a:tcPr marL="79686" marR="79686" marT="39843" marB="3984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neuf</a:t>
                      </a:r>
                    </a:p>
                  </a:txBody>
                  <a:tcPr marL="79686" marR="79686" marT="39843" marB="3984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8745"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10</a:t>
                      </a:r>
                    </a:p>
                  </a:txBody>
                  <a:tcPr marL="79686" marR="79686" marT="39843" marB="3984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dix</a:t>
                      </a:r>
                    </a:p>
                  </a:txBody>
                  <a:tcPr marL="79686" marR="79686" marT="39843" marB="3984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liparts.co/cliparts/8cA/Edq/8cAEdqBKi.gif"/>
          <p:cNvPicPr>
            <a:picLocks noChangeAspect="1" noChangeArrowheads="1"/>
          </p:cNvPicPr>
          <p:nvPr/>
        </p:nvPicPr>
        <p:blipFill>
          <a:blip r:embed="rId2" cstate="print">
            <a:lum bright="40000" contrast="-40000"/>
          </a:blip>
          <a:srcRect/>
          <a:stretch>
            <a:fillRect/>
          </a:stretch>
        </p:blipFill>
        <p:spPr bwMode="auto">
          <a:xfrm>
            <a:off x="0" y="-28670"/>
            <a:ext cx="9144000" cy="7007908"/>
          </a:xfrm>
          <a:prstGeom prst="rect">
            <a:avLst/>
          </a:prstGeom>
          <a:noFill/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625820"/>
              </p:ext>
            </p:extLst>
          </p:nvPr>
        </p:nvGraphicFramePr>
        <p:xfrm>
          <a:off x="1979712" y="1268760"/>
          <a:ext cx="3384376" cy="4084560"/>
        </p:xfrm>
        <a:graphic>
          <a:graphicData uri="http://schemas.openxmlformats.org/drawingml/2006/table">
            <a:tbl>
              <a:tblPr/>
              <a:tblGrid>
                <a:gridCol w="1368152"/>
                <a:gridCol w="2016224"/>
              </a:tblGrid>
              <a:tr h="377976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Number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French Spelling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7976"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11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/>
                        <a:t>onze</a:t>
                      </a:r>
                      <a:endParaRPr lang="en-GB" sz="2000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7976"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12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/>
                        <a:t>douze</a:t>
                      </a:r>
                      <a:endParaRPr lang="en-GB" sz="2000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7976"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13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/>
                        <a:t>treize</a:t>
                      </a:r>
                      <a:endParaRPr lang="en-GB" sz="2000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7976"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14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/>
                        <a:t>quatorze</a:t>
                      </a:r>
                      <a:endParaRPr lang="en-GB" sz="2000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7976"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15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quinze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7976"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16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seize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7976"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17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dix-sept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7976"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18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dix-huit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7976"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19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dix-neuf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4238"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20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/>
                        <a:t>vingt</a:t>
                      </a:r>
                      <a:endParaRPr lang="en-GB" sz="2000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liparts.co/cliparts/8cA/Edq/8cAEdqBKi.gif"/>
          <p:cNvPicPr>
            <a:picLocks noChangeAspect="1" noChangeArrowheads="1"/>
          </p:cNvPicPr>
          <p:nvPr/>
        </p:nvPicPr>
        <p:blipFill>
          <a:blip r:embed="rId2" cstate="print">
            <a:lum bright="40000" contrast="-40000"/>
          </a:blip>
          <a:srcRect/>
          <a:stretch>
            <a:fillRect/>
          </a:stretch>
        </p:blipFill>
        <p:spPr bwMode="auto">
          <a:xfrm>
            <a:off x="0" y="-28670"/>
            <a:ext cx="9144000" cy="700790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627784" y="764704"/>
            <a:ext cx="3192797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21 – </a:t>
            </a:r>
            <a:r>
              <a:rPr lang="en-GB" sz="2800" dirty="0" err="1" smtClean="0"/>
              <a:t>vingt</a:t>
            </a:r>
            <a:r>
              <a:rPr lang="en-GB" sz="2800" dirty="0" smtClean="0"/>
              <a:t> et un</a:t>
            </a:r>
          </a:p>
          <a:p>
            <a:r>
              <a:rPr lang="en-GB" sz="2800" dirty="0" smtClean="0"/>
              <a:t>22 – </a:t>
            </a:r>
            <a:r>
              <a:rPr lang="en-GB" sz="2800" dirty="0" err="1" smtClean="0"/>
              <a:t>vingt</a:t>
            </a:r>
            <a:r>
              <a:rPr lang="en-GB" sz="2800" dirty="0" err="1"/>
              <a:t>-</a:t>
            </a:r>
            <a:r>
              <a:rPr lang="en-GB" sz="2800" dirty="0" err="1" smtClean="0"/>
              <a:t>deux</a:t>
            </a:r>
            <a:endParaRPr lang="en-GB" sz="2800" dirty="0" smtClean="0"/>
          </a:p>
          <a:p>
            <a:r>
              <a:rPr lang="en-GB" sz="2800" dirty="0" smtClean="0"/>
              <a:t>30 – </a:t>
            </a:r>
            <a:r>
              <a:rPr lang="en-GB" sz="2800" dirty="0" err="1" smtClean="0"/>
              <a:t>trente</a:t>
            </a:r>
            <a:endParaRPr lang="en-GB" sz="2800" dirty="0" smtClean="0"/>
          </a:p>
          <a:p>
            <a:r>
              <a:rPr lang="en-GB" sz="2800" dirty="0" smtClean="0"/>
              <a:t>40 – </a:t>
            </a:r>
            <a:r>
              <a:rPr lang="en-GB" sz="2800" dirty="0" err="1" smtClean="0"/>
              <a:t>quarante</a:t>
            </a:r>
            <a:endParaRPr lang="en-GB" sz="2800" dirty="0" smtClean="0"/>
          </a:p>
          <a:p>
            <a:r>
              <a:rPr lang="en-GB" sz="2800" dirty="0" smtClean="0"/>
              <a:t>50 – </a:t>
            </a:r>
            <a:r>
              <a:rPr lang="en-GB" sz="2800" dirty="0" err="1" smtClean="0"/>
              <a:t>cinquante</a:t>
            </a:r>
            <a:endParaRPr lang="en-GB" sz="2800" dirty="0" smtClean="0"/>
          </a:p>
          <a:p>
            <a:r>
              <a:rPr lang="en-GB" sz="2800" dirty="0" smtClean="0"/>
              <a:t>60 – </a:t>
            </a:r>
            <a:r>
              <a:rPr lang="en-GB" sz="2800" dirty="0" err="1" smtClean="0"/>
              <a:t>soixante</a:t>
            </a:r>
            <a:endParaRPr lang="en-GB" sz="2800" dirty="0" smtClean="0"/>
          </a:p>
          <a:p>
            <a:r>
              <a:rPr lang="en-GB" sz="2800" dirty="0" smtClean="0"/>
              <a:t>70 – </a:t>
            </a:r>
            <a:r>
              <a:rPr lang="en-GB" sz="2800" dirty="0" err="1" smtClean="0"/>
              <a:t>soixante</a:t>
            </a:r>
            <a:r>
              <a:rPr lang="en-GB" sz="2800" dirty="0" smtClean="0"/>
              <a:t> </a:t>
            </a:r>
            <a:r>
              <a:rPr lang="en-GB" sz="2800" dirty="0" err="1" smtClean="0"/>
              <a:t>dix</a:t>
            </a:r>
            <a:endParaRPr lang="en-GB" sz="2800" dirty="0" smtClean="0"/>
          </a:p>
          <a:p>
            <a:r>
              <a:rPr lang="en-GB" sz="2800" dirty="0" smtClean="0"/>
              <a:t>80 – </a:t>
            </a:r>
            <a:r>
              <a:rPr lang="en-GB" sz="2800" dirty="0" err="1" smtClean="0"/>
              <a:t>quatre-vingt</a:t>
            </a:r>
            <a:endParaRPr lang="en-GB" sz="2800" dirty="0" smtClean="0"/>
          </a:p>
          <a:p>
            <a:r>
              <a:rPr lang="en-GB" sz="2800" dirty="0" smtClean="0"/>
              <a:t>90 – </a:t>
            </a:r>
            <a:r>
              <a:rPr lang="en-GB" sz="2800" dirty="0" err="1" smtClean="0"/>
              <a:t>quatre-vingt</a:t>
            </a:r>
            <a:r>
              <a:rPr lang="en-GB" sz="2800" dirty="0" smtClean="0"/>
              <a:t> </a:t>
            </a:r>
            <a:r>
              <a:rPr lang="en-GB" sz="2800" dirty="0" err="1" smtClean="0"/>
              <a:t>dix</a:t>
            </a:r>
            <a:endParaRPr lang="en-GB" sz="2800" dirty="0" smtClean="0"/>
          </a:p>
          <a:p>
            <a:r>
              <a:rPr lang="en-GB" sz="2800" dirty="0" smtClean="0"/>
              <a:t>100 - cent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liparts.co/cliparts/8cA/Edq/8cAEdqBKi.gif"/>
          <p:cNvPicPr>
            <a:picLocks noChangeAspect="1" noChangeArrowheads="1"/>
          </p:cNvPicPr>
          <p:nvPr/>
        </p:nvPicPr>
        <p:blipFill>
          <a:blip r:embed="rId2" cstate="print">
            <a:lum bright="40000" contrast="-40000"/>
          </a:blip>
          <a:srcRect/>
          <a:stretch>
            <a:fillRect/>
          </a:stretch>
        </p:blipFill>
        <p:spPr bwMode="auto">
          <a:xfrm>
            <a:off x="0" y="-28670"/>
            <a:ext cx="9144000" cy="700790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347864" y="332656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>
                <a:latin typeface="Comic Sans MS" pitchFamily="66" charset="0"/>
              </a:rPr>
              <a:t>Pourquoi</a:t>
            </a:r>
            <a:r>
              <a:rPr lang="en-GB" sz="2800" dirty="0" smtClean="0">
                <a:latin typeface="Comic Sans MS" pitchFamily="66" charset="0"/>
              </a:rPr>
              <a:t>?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1720" y="1628800"/>
            <a:ext cx="4195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Why do the French say </a:t>
            </a:r>
            <a:r>
              <a:rPr lang="en-GB" dirty="0" err="1" smtClean="0"/>
              <a:t>soixante</a:t>
            </a:r>
            <a:r>
              <a:rPr lang="en-GB" dirty="0"/>
              <a:t>-</a:t>
            </a:r>
            <a:r>
              <a:rPr lang="en-GB" dirty="0" smtClean="0"/>
              <a:t>dix for 70?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979712" y="2636912"/>
            <a:ext cx="4332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Why do the French say </a:t>
            </a:r>
            <a:r>
              <a:rPr lang="en-GB" dirty="0" err="1" smtClean="0"/>
              <a:t>quatre-vingts</a:t>
            </a:r>
            <a:r>
              <a:rPr lang="en-GB" dirty="0" smtClean="0"/>
              <a:t> for 80?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907704" y="3645024"/>
            <a:ext cx="4722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Why do the French say </a:t>
            </a:r>
            <a:r>
              <a:rPr lang="en-GB" dirty="0" err="1" smtClean="0"/>
              <a:t>quatre-vingt</a:t>
            </a:r>
            <a:r>
              <a:rPr lang="en-GB" dirty="0" err="1"/>
              <a:t>-</a:t>
            </a:r>
            <a:r>
              <a:rPr lang="en-GB" dirty="0" err="1" smtClean="0"/>
              <a:t>onze</a:t>
            </a:r>
            <a:r>
              <a:rPr lang="en-GB" dirty="0" smtClean="0"/>
              <a:t> for 91?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liparts.co/cliparts/8cA/Edq/8cAEdqBKi.gif"/>
          <p:cNvPicPr>
            <a:picLocks noChangeAspect="1" noChangeArrowheads="1"/>
          </p:cNvPicPr>
          <p:nvPr/>
        </p:nvPicPr>
        <p:blipFill>
          <a:blip r:embed="rId2" cstate="print">
            <a:lum bright="4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700790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347864" y="332656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Sequences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1196752"/>
            <a:ext cx="70769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Find the next  three terms in the following sequences (en </a:t>
            </a:r>
            <a:r>
              <a:rPr lang="en-GB" sz="2000" dirty="0" err="1" smtClean="0"/>
              <a:t>français</a:t>
            </a:r>
            <a:r>
              <a:rPr lang="en-GB" sz="2000" dirty="0" smtClean="0"/>
              <a:t>)</a:t>
            </a:r>
          </a:p>
          <a:p>
            <a:r>
              <a:rPr lang="en-GB" sz="2000" dirty="0" err="1" smtClean="0"/>
              <a:t>Trouve</a:t>
            </a:r>
            <a:r>
              <a:rPr lang="en-GB" sz="2000" dirty="0" smtClean="0"/>
              <a:t> les trois </a:t>
            </a:r>
            <a:r>
              <a:rPr lang="en-GB" sz="2000" dirty="0" err="1" smtClean="0"/>
              <a:t>prochains</a:t>
            </a:r>
            <a:r>
              <a:rPr lang="en-GB" sz="2000" dirty="0" smtClean="0"/>
              <a:t> </a:t>
            </a:r>
            <a:r>
              <a:rPr lang="en-GB" sz="2000" dirty="0" err="1" smtClean="0"/>
              <a:t>termes</a:t>
            </a:r>
            <a:r>
              <a:rPr lang="en-GB" sz="2000" dirty="0" smtClean="0"/>
              <a:t> de </a:t>
            </a:r>
            <a:r>
              <a:rPr lang="en-GB" sz="2000" dirty="0" err="1" smtClean="0"/>
              <a:t>chaque</a:t>
            </a:r>
            <a:r>
              <a:rPr lang="en-GB" sz="2000" dirty="0" smtClean="0"/>
              <a:t> suite</a:t>
            </a: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1916832"/>
            <a:ext cx="1556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1, 2, 3, 4 . . . .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2708920"/>
            <a:ext cx="1550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1, 3, 5, 7 . . . 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043608" y="3573016"/>
            <a:ext cx="1550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2, 4, 6, 8 . . . 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043608" y="4293096"/>
            <a:ext cx="16866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1, 4, 7, 10,. . . 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355976" y="1844824"/>
            <a:ext cx="1752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5, 9, 13, 17. . . 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355976" y="2636912"/>
            <a:ext cx="19399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5, 10, 15, 25 . . . 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355976" y="3501008"/>
            <a:ext cx="2069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15, 14, 13, 12 . . . 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355976" y="4221088"/>
            <a:ext cx="2069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20, 18, 16, 14 . . . 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827584" y="5229200"/>
            <a:ext cx="56583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Make up 3 questions then test them on your partner</a:t>
            </a:r>
            <a:endParaRPr lang="en-GB" dirty="0"/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899592" y="5805264"/>
            <a:ext cx="56278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écris 3 questions puis</a:t>
            </a:r>
            <a:r>
              <a:rPr kumimoji="0" lang="fr-FR" sz="2000" b="0" i="0" u="none" strike="noStrike" cap="none" normalizeH="0" dirty="0" smtClean="0">
                <a:ln>
                  <a:noFill/>
                </a:ln>
                <a:effectLst/>
                <a:cs typeface="Arial" pitchFamily="34" charset="0"/>
              </a:rPr>
              <a:t> mets tes partenaires à l’épreuve</a:t>
            </a:r>
            <a:endParaRPr kumimoji="0" lang="fr-FR" sz="20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liparts.co/cliparts/8cA/Edq/8cAEdqBKi.gif"/>
          <p:cNvPicPr>
            <a:picLocks noChangeAspect="1" noChangeArrowheads="1"/>
          </p:cNvPicPr>
          <p:nvPr/>
        </p:nvPicPr>
        <p:blipFill>
          <a:blip r:embed="rId2" cstate="print">
            <a:lum bright="40000" contrast="-40000"/>
          </a:blip>
          <a:srcRect/>
          <a:stretch>
            <a:fillRect/>
          </a:stretch>
        </p:blipFill>
        <p:spPr bwMode="auto">
          <a:xfrm>
            <a:off x="0" y="-28670"/>
            <a:ext cx="9144000" cy="700790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347864" y="332656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Sequences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1196752"/>
            <a:ext cx="70769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Find the next  three terms in the following sequences (</a:t>
            </a:r>
            <a:r>
              <a:rPr lang="en-GB" sz="2000" dirty="0" err="1"/>
              <a:t>en</a:t>
            </a:r>
            <a:r>
              <a:rPr lang="en-GB" sz="2000" dirty="0"/>
              <a:t> </a:t>
            </a:r>
            <a:r>
              <a:rPr lang="en-GB" sz="2000" dirty="0" err="1"/>
              <a:t>français</a:t>
            </a:r>
            <a:r>
              <a:rPr lang="en-GB" sz="2000" dirty="0"/>
              <a:t>)</a:t>
            </a:r>
          </a:p>
          <a:p>
            <a:r>
              <a:rPr lang="en-GB" sz="2000" dirty="0" err="1"/>
              <a:t>Trouve</a:t>
            </a:r>
            <a:r>
              <a:rPr lang="en-GB" sz="2000" dirty="0"/>
              <a:t> les trois </a:t>
            </a:r>
            <a:r>
              <a:rPr lang="en-GB" sz="2000" dirty="0" err="1"/>
              <a:t>prochains</a:t>
            </a:r>
            <a:r>
              <a:rPr lang="en-GB" sz="2000" dirty="0"/>
              <a:t> </a:t>
            </a:r>
            <a:r>
              <a:rPr lang="en-GB" sz="2000" dirty="0" err="1"/>
              <a:t>termes</a:t>
            </a:r>
            <a:r>
              <a:rPr lang="en-GB" sz="2000" dirty="0"/>
              <a:t> de </a:t>
            </a:r>
            <a:r>
              <a:rPr lang="en-GB" sz="2000" dirty="0" err="1"/>
              <a:t>chaque</a:t>
            </a:r>
            <a:r>
              <a:rPr lang="en-GB" sz="2000" dirty="0"/>
              <a:t> suite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3608" y="1916832"/>
            <a:ext cx="17675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Un, </a:t>
            </a:r>
            <a:r>
              <a:rPr lang="en-GB" sz="2000" dirty="0" err="1" smtClean="0"/>
              <a:t>deux</a:t>
            </a:r>
            <a:r>
              <a:rPr lang="en-GB" sz="2000" dirty="0" smtClean="0"/>
              <a:t>, </a:t>
            </a:r>
            <a:r>
              <a:rPr lang="en-GB" sz="2000" dirty="0" err="1" smtClean="0"/>
              <a:t>trois</a:t>
            </a:r>
            <a:r>
              <a:rPr lang="en-GB" sz="2000" dirty="0" smtClean="0"/>
              <a:t>,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2708920"/>
            <a:ext cx="2034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Dix, </a:t>
            </a:r>
            <a:r>
              <a:rPr lang="en-GB" sz="2000" dirty="0" err="1" smtClean="0"/>
              <a:t>vingt</a:t>
            </a:r>
            <a:r>
              <a:rPr lang="en-GB" sz="2000" dirty="0" smtClean="0"/>
              <a:t>, </a:t>
            </a:r>
            <a:r>
              <a:rPr lang="en-GB" sz="2000" dirty="0" err="1" smtClean="0"/>
              <a:t>trente</a:t>
            </a:r>
            <a:r>
              <a:rPr lang="en-GB" sz="2000" dirty="0" smtClean="0"/>
              <a:t>,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043608" y="3573016"/>
            <a:ext cx="18601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 smtClean="0"/>
              <a:t>Trois</a:t>
            </a:r>
            <a:r>
              <a:rPr lang="en-GB" sz="2000" dirty="0" smtClean="0"/>
              <a:t>, </a:t>
            </a:r>
            <a:r>
              <a:rPr lang="en-GB" sz="2000" dirty="0" err="1" smtClean="0"/>
              <a:t>sept</a:t>
            </a:r>
            <a:r>
              <a:rPr lang="en-GB" sz="2000" dirty="0" smtClean="0"/>
              <a:t>, </a:t>
            </a:r>
            <a:r>
              <a:rPr lang="en-GB" sz="2000" dirty="0" err="1" smtClean="0"/>
              <a:t>onze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932040" y="2132856"/>
            <a:ext cx="18689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Un, </a:t>
            </a:r>
            <a:r>
              <a:rPr lang="en-GB" sz="2000" dirty="0" err="1" smtClean="0"/>
              <a:t>quatre</a:t>
            </a:r>
            <a:r>
              <a:rPr lang="en-GB" sz="2000" dirty="0" smtClean="0"/>
              <a:t>, </a:t>
            </a:r>
            <a:r>
              <a:rPr lang="en-GB" sz="2000" dirty="0" err="1" smtClean="0"/>
              <a:t>sept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788024" y="3068960"/>
            <a:ext cx="266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Dix </a:t>
            </a:r>
            <a:r>
              <a:rPr lang="en-GB" sz="2000" dirty="0" err="1" smtClean="0"/>
              <a:t>huit</a:t>
            </a:r>
            <a:r>
              <a:rPr lang="en-GB" sz="2000" dirty="0" smtClean="0"/>
              <a:t>, seize, </a:t>
            </a:r>
            <a:r>
              <a:rPr lang="en-GB" sz="2000" dirty="0" err="1" smtClean="0"/>
              <a:t>quatorze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043608" y="4869160"/>
            <a:ext cx="56583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Make up 3 questions then test them on your partner</a:t>
            </a:r>
            <a:endParaRPr lang="en-GB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115616" y="5589240"/>
            <a:ext cx="56278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2000" dirty="0">
                <a:cs typeface="Arial" pitchFamily="34" charset="0"/>
              </a:rPr>
              <a:t>écris 3 questions puis mets tes partenaires à l’épreuve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  <p:bldP spid="10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360</Words>
  <Application>Microsoft Office PowerPoint</Application>
  <PresentationFormat>On-screen Show (4:3)</PresentationFormat>
  <Paragraphs>105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Sue</cp:lastModifiedBy>
  <cp:revision>19</cp:revision>
  <dcterms:created xsi:type="dcterms:W3CDTF">2015-10-03T12:04:42Z</dcterms:created>
  <dcterms:modified xsi:type="dcterms:W3CDTF">2015-12-15T20:36:14Z</dcterms:modified>
</cp:coreProperties>
</file>