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70" r:id="rId8"/>
    <p:sldId id="260" r:id="rId9"/>
    <p:sldId id="266" r:id="rId10"/>
    <p:sldId id="261" r:id="rId11"/>
    <p:sldId id="267" r:id="rId12"/>
    <p:sldId id="262" r:id="rId13"/>
    <p:sldId id="268" r:id="rId14"/>
    <p:sldId id="263" r:id="rId15"/>
    <p:sldId id="271" r:id="rId16"/>
    <p:sldId id="269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0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5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7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59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79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9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97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0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CC2A-BBD5-48D8-A0B6-3AEFE203E5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BA46-0399-43BA-A62A-B1C2F6237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61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223" y="5723792"/>
            <a:ext cx="9144000" cy="597877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Köping, Monday 13 March to Friday 17 March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923" t="23718" r="27596" b="27852"/>
          <a:stretch/>
        </p:blipFill>
        <p:spPr>
          <a:xfrm>
            <a:off x="3402622" y="1335926"/>
            <a:ext cx="5416062" cy="415843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746738" y="253512"/>
            <a:ext cx="9144000" cy="63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 err="1">
                <a:solidFill>
                  <a:srgbClr val="002060"/>
                </a:solidFill>
              </a:rPr>
              <a:t>IConnecT</a:t>
            </a:r>
            <a:r>
              <a:rPr lang="en-GB" sz="6000" dirty="0">
                <a:solidFill>
                  <a:srgbClr val="002060"/>
                </a:solidFill>
              </a:rPr>
              <a:t> Project Meeting</a:t>
            </a:r>
          </a:p>
        </p:txBody>
      </p:sp>
    </p:spTree>
    <p:extLst>
      <p:ext uri="{BB962C8B-B14F-4D97-AF65-F5344CB8AC3E}">
        <p14:creationId xmlns:p14="http://schemas.microsoft.com/office/powerpoint/2010/main" val="82509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900" y="1158631"/>
            <a:ext cx="113284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TASK 3  </a:t>
            </a:r>
            <a:r>
              <a:rPr lang="en-GB" sz="2400" dirty="0"/>
              <a:t>- Tuesday all day</a:t>
            </a:r>
          </a:p>
          <a:p>
            <a:r>
              <a:rPr lang="en-GB" sz="2400" dirty="0"/>
              <a:t>You will </a:t>
            </a:r>
          </a:p>
          <a:p>
            <a:r>
              <a:rPr lang="en-GB" sz="2400" dirty="0"/>
              <a:t>•	Visit lessons, preferably lessons where language will not be an issue such as Maths, PE, MFL, Computing (ICT)</a:t>
            </a:r>
          </a:p>
          <a:p>
            <a:r>
              <a:rPr lang="en-GB" sz="2400" dirty="0"/>
              <a:t>•	Interview students of different ages</a:t>
            </a:r>
          </a:p>
          <a:p>
            <a:r>
              <a:rPr lang="en-GB" sz="2400" dirty="0"/>
              <a:t>•	Interview teachers including the </a:t>
            </a:r>
            <a:r>
              <a:rPr lang="en-GB" sz="2400" dirty="0" err="1"/>
              <a:t>headteacher</a:t>
            </a:r>
            <a:endParaRPr lang="en-GB" sz="2400" dirty="0"/>
          </a:p>
          <a:p>
            <a:r>
              <a:rPr lang="en-GB" sz="2400" dirty="0"/>
              <a:t>•	Investigate the canteen – </a:t>
            </a:r>
            <a:r>
              <a:rPr lang="en-GB" sz="2400" dirty="0" err="1"/>
              <a:t>eg</a:t>
            </a:r>
            <a:r>
              <a:rPr lang="en-GB" sz="2400" dirty="0"/>
              <a:t> typical menus for the week</a:t>
            </a:r>
          </a:p>
          <a:p>
            <a:r>
              <a:rPr lang="en-GB" sz="2400" dirty="0"/>
              <a:t>•	Discover what sports and other facilities there are</a:t>
            </a:r>
          </a:p>
          <a:p>
            <a:r>
              <a:rPr lang="en-GB" sz="2400" dirty="0"/>
              <a:t>•	Discuss extra curricular opportunities and trips etc.,.</a:t>
            </a:r>
          </a:p>
          <a:p>
            <a:r>
              <a:rPr lang="en-GB" sz="2400" dirty="0"/>
              <a:t>For some of this you will to be all together and sometimes you will be in groups</a:t>
            </a:r>
          </a:p>
        </p:txBody>
      </p:sp>
    </p:spTree>
    <p:extLst>
      <p:ext uri="{BB962C8B-B14F-4D97-AF65-F5344CB8AC3E}">
        <p14:creationId xmlns:p14="http://schemas.microsoft.com/office/powerpoint/2010/main" val="3586752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418350"/>
              </p:ext>
            </p:extLst>
          </p:nvPr>
        </p:nvGraphicFramePr>
        <p:xfrm>
          <a:off x="705678" y="454549"/>
          <a:ext cx="11035748" cy="5897880"/>
        </p:xfrm>
        <a:graphic>
          <a:graphicData uri="http://schemas.openxmlformats.org/drawingml/2006/table">
            <a:tbl>
              <a:tblPr firstRow="1" firstCol="1" bandRow="1"/>
              <a:tblGrid>
                <a:gridCol w="1492326">
                  <a:extLst>
                    <a:ext uri="{9D8B030D-6E8A-4147-A177-3AD203B41FA5}">
                      <a16:colId xmlns:a16="http://schemas.microsoft.com/office/drawing/2014/main" val="4058861443"/>
                    </a:ext>
                  </a:extLst>
                </a:gridCol>
                <a:gridCol w="9543422">
                  <a:extLst>
                    <a:ext uri="{9D8B030D-6E8A-4147-A177-3AD203B41FA5}">
                      <a16:colId xmlns:a16="http://schemas.microsoft.com/office/drawing/2014/main" val="1749331412"/>
                    </a:ext>
                  </a:extLst>
                </a:gridCol>
              </a:tblGrid>
              <a:tr h="2476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Wed </a:t>
                      </a:r>
                      <a:endParaRPr lang="en-GB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Discovering </a:t>
                      </a:r>
                      <a:r>
                        <a:rPr lang="en-GB" sz="2400" b="1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Surahammar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8.00am – leave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Köping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arrive about 8.35am (or 8.15 to arrive at 8.50)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9am - tour around the school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Then we would like your students and teachers to be divided into 4 groups.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Two groups will be taking part in PE at 10- 10.50. They will need PE clothes. </a:t>
                      </a:r>
                      <a:r>
                        <a:rPr lang="en-GB" sz="2400" b="1" u="sng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(need to decide who)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Two groups will visit woodwork and needlework at 09.50-11.10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Lunch will be provided around 11 am.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11.40-12.40 Your students can tell our students about your project and they can also interview our students/staff about what they want to know.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different groups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12.50-13.50 Maths (4 groups)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14.00- 15.00 English (4 groups)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3.00pm depart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028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521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1200" y="54113"/>
            <a:ext cx="113284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TASK 4 - </a:t>
            </a:r>
            <a:r>
              <a:rPr lang="en-GB" sz="2400" dirty="0"/>
              <a:t>Wednesday all day</a:t>
            </a:r>
          </a:p>
          <a:p>
            <a:r>
              <a:rPr lang="en-GB" sz="2400" dirty="0"/>
              <a:t>Similar to task 3 but in </a:t>
            </a:r>
            <a:r>
              <a:rPr lang="en-GB" sz="2400" dirty="0" err="1"/>
              <a:t>Surahammar</a:t>
            </a:r>
            <a:r>
              <a:rPr lang="en-GB" sz="2400" dirty="0"/>
              <a:t>; programme planned by staff at that school</a:t>
            </a:r>
          </a:p>
          <a:p>
            <a:r>
              <a:rPr lang="en-GB" sz="2400" dirty="0"/>
              <a:t>Groups different because only 2 </a:t>
            </a:r>
            <a:r>
              <a:rPr lang="en-GB" sz="2400" dirty="0" err="1"/>
              <a:t>Köping</a:t>
            </a:r>
            <a:r>
              <a:rPr lang="en-GB" sz="2400" dirty="0"/>
              <a:t> students</a:t>
            </a:r>
          </a:p>
          <a:p>
            <a:r>
              <a:rPr lang="en-GB" sz="2400" dirty="0"/>
              <a:t>You will </a:t>
            </a:r>
          </a:p>
          <a:p>
            <a:r>
              <a:rPr lang="en-GB" sz="2400" dirty="0"/>
              <a:t>•	Visit lessons, preferably lessons where language will not be an issue such as Maths, PE, MFL, Computing (ICT)</a:t>
            </a:r>
          </a:p>
          <a:p>
            <a:r>
              <a:rPr lang="en-GB" sz="2400" dirty="0"/>
              <a:t>•	Interview students of different ages</a:t>
            </a:r>
          </a:p>
          <a:p>
            <a:r>
              <a:rPr lang="en-GB" sz="2400" dirty="0"/>
              <a:t>•	Interview teachers including the </a:t>
            </a:r>
            <a:r>
              <a:rPr lang="en-GB" sz="2400" dirty="0" err="1"/>
              <a:t>headteacher</a:t>
            </a:r>
            <a:endParaRPr lang="en-GB" sz="2400" dirty="0"/>
          </a:p>
          <a:p>
            <a:r>
              <a:rPr lang="en-GB" sz="2400" dirty="0"/>
              <a:t>•	Investigate the canteen – </a:t>
            </a:r>
            <a:r>
              <a:rPr lang="en-GB" sz="2400" dirty="0" err="1"/>
              <a:t>eg</a:t>
            </a:r>
            <a:r>
              <a:rPr lang="en-GB" sz="2400" dirty="0"/>
              <a:t> typical menus for the week</a:t>
            </a:r>
          </a:p>
          <a:p>
            <a:r>
              <a:rPr lang="en-GB" sz="2400" dirty="0"/>
              <a:t>•	Discover what sports and other facilities there are</a:t>
            </a:r>
          </a:p>
          <a:p>
            <a:r>
              <a:rPr lang="en-GB" sz="2400" dirty="0"/>
              <a:t>•	Discuss extra curricular opportunities and trips etc.,.</a:t>
            </a:r>
          </a:p>
          <a:p>
            <a:r>
              <a:rPr lang="en-GB" sz="2400" dirty="0"/>
              <a:t>For some of this you will to be all together and sometimes you will be in groups</a:t>
            </a:r>
          </a:p>
        </p:txBody>
      </p:sp>
    </p:spTree>
    <p:extLst>
      <p:ext uri="{BB962C8B-B14F-4D97-AF65-F5344CB8AC3E}">
        <p14:creationId xmlns:p14="http://schemas.microsoft.com/office/powerpoint/2010/main" val="1695881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04758"/>
              </p:ext>
            </p:extLst>
          </p:nvPr>
        </p:nvGraphicFramePr>
        <p:xfrm>
          <a:off x="1218224" y="1326662"/>
          <a:ext cx="10361246" cy="4128294"/>
        </p:xfrm>
        <a:graphic>
          <a:graphicData uri="http://schemas.openxmlformats.org/drawingml/2006/table">
            <a:tbl>
              <a:tblPr firstRow="1" firstCol="1" bandRow="1"/>
              <a:tblGrid>
                <a:gridCol w="1704718">
                  <a:extLst>
                    <a:ext uri="{9D8B030D-6E8A-4147-A177-3AD203B41FA5}">
                      <a16:colId xmlns:a16="http://schemas.microsoft.com/office/drawing/2014/main" val="757607987"/>
                    </a:ext>
                  </a:extLst>
                </a:gridCol>
                <a:gridCol w="8656528">
                  <a:extLst>
                    <a:ext uri="{9D8B030D-6E8A-4147-A177-3AD203B41FA5}">
                      <a16:colId xmlns:a16="http://schemas.microsoft.com/office/drawing/2014/main" val="134083994"/>
                    </a:ext>
                  </a:extLst>
                </a:gridCol>
              </a:tblGrid>
              <a:tr h="4128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Thurs 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In School - Learning Swedish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/</a:t>
                      </a: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Ideal European school work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8.10 – 9.15 	Swedish lessons taught by Swedish students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9.15 – 9.30  	 break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9.30 – 12.00  project work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12.00 – 1.00  lunch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1.00 – 3.00    project work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Evening – in families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414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479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69" y="1139093"/>
            <a:ext cx="1150620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TASK 5</a:t>
            </a:r>
            <a:r>
              <a:rPr lang="en-GB" sz="2400" dirty="0"/>
              <a:t> – Thursday am	</a:t>
            </a:r>
          </a:p>
          <a:p>
            <a:endParaRPr lang="en-GB" sz="2400" dirty="0"/>
          </a:p>
          <a:p>
            <a:r>
              <a:rPr lang="en-GB" sz="2400" dirty="0"/>
              <a:t>•	Learning Swedish - Swedish Students (who don’t have to do the presentations about their school) teach the guests some basic Swedish.  The Finnish students can help with this.</a:t>
            </a:r>
          </a:p>
          <a:p>
            <a:endParaRPr lang="en-GB" sz="2400" dirty="0"/>
          </a:p>
          <a:p>
            <a:r>
              <a:rPr lang="en-GB" sz="2400" b="1" i="1" dirty="0"/>
              <a:t> This will last about 60-90 minutes and should cover basic introductions vocab plus whatever else the students would like to teach.</a:t>
            </a:r>
          </a:p>
        </p:txBody>
      </p:sp>
    </p:spTree>
    <p:extLst>
      <p:ext uri="{BB962C8B-B14F-4D97-AF65-F5344CB8AC3E}">
        <p14:creationId xmlns:p14="http://schemas.microsoft.com/office/powerpoint/2010/main" val="29811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608" y="141909"/>
            <a:ext cx="11518900" cy="6370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TASK 6 </a:t>
            </a:r>
            <a:r>
              <a:rPr lang="en-GB" sz="2400" dirty="0"/>
              <a:t>– Thursday late morning</a:t>
            </a:r>
          </a:p>
          <a:p>
            <a:endParaRPr lang="en-GB" sz="2400" dirty="0"/>
          </a:p>
          <a:p>
            <a:pPr marL="342900" indent="-342900">
              <a:buFontTx/>
              <a:buChar char="-"/>
            </a:pPr>
            <a:r>
              <a:rPr lang="en-GB" sz="2400" dirty="0"/>
              <a:t>Summarise what learned in the 2 schools and from the initial presentations – </a:t>
            </a:r>
            <a:r>
              <a:rPr lang="en-GB" sz="2400" dirty="0" err="1"/>
              <a:t>eg</a:t>
            </a:r>
            <a:r>
              <a:rPr lang="en-GB" sz="2400" dirty="0"/>
              <a:t> each group to explain the 3 things they like the best and the things they least like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Discussion about what makes an ideal European school </a:t>
            </a:r>
          </a:p>
          <a:p>
            <a:endParaRPr lang="en-GB" sz="2400" dirty="0"/>
          </a:p>
          <a:p>
            <a:r>
              <a:rPr lang="en-GB" sz="2400" b="1" dirty="0"/>
              <a:t>Planning – students to 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decide who is going to write about which element of their ideal European school OR if they are going to do a joint presentation which covers the same content but in 3 different languages – English, French, Spanish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They should plan to include all of the elements from task 1 plus anything else. 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Choose a name for their school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Decide what format their work will take given that it is for a live presentation but also to be sent to other people and will be in different languages and given what IT is available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Decide who their presentation should be sent to when complete (European Commissioner for Education, Ministers for Education in each country, local MPs and MEPs, </a:t>
            </a:r>
            <a:r>
              <a:rPr lang="en-GB" sz="2400" dirty="0" err="1"/>
              <a:t>Headteachers</a:t>
            </a:r>
            <a:r>
              <a:rPr lang="en-GB" sz="2400" dirty="0"/>
              <a:t> of each school </a:t>
            </a:r>
            <a:r>
              <a:rPr lang="en-GB" sz="2400" dirty="0" err="1"/>
              <a:t>etc</a:t>
            </a:r>
            <a:r>
              <a:rPr lang="en-GB" sz="2400" dirty="0"/>
              <a:t> </a:t>
            </a:r>
            <a:r>
              <a:rPr lang="en-GB" sz="2400" dirty="0" err="1"/>
              <a:t>etc</a:t>
            </a:r>
            <a:r>
              <a:rPr lang="en-GB" sz="2400" dirty="0"/>
              <a:t> </a:t>
            </a:r>
            <a:r>
              <a:rPr lang="en-GB" sz="2400" dirty="0" err="1"/>
              <a:t>etc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208104" y="141909"/>
            <a:ext cx="65924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Groups will change on Thursday and Friday to accommodate the different languages you will be working in</a:t>
            </a:r>
            <a:endParaRPr lang="en-GB" dirty="0"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1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529770"/>
              </p:ext>
            </p:extLst>
          </p:nvPr>
        </p:nvGraphicFramePr>
        <p:xfrm>
          <a:off x="1363784" y="1458547"/>
          <a:ext cx="9916745" cy="3975894"/>
        </p:xfrm>
        <a:graphic>
          <a:graphicData uri="http://schemas.openxmlformats.org/drawingml/2006/table">
            <a:tbl>
              <a:tblPr firstRow="1" firstCol="1" bandRow="1"/>
              <a:tblGrid>
                <a:gridCol w="855137">
                  <a:extLst>
                    <a:ext uri="{9D8B030D-6E8A-4147-A177-3AD203B41FA5}">
                      <a16:colId xmlns:a16="http://schemas.microsoft.com/office/drawing/2014/main" val="1428456315"/>
                    </a:ext>
                  </a:extLst>
                </a:gridCol>
                <a:gridCol w="9061608">
                  <a:extLst>
                    <a:ext uri="{9D8B030D-6E8A-4147-A177-3AD203B41FA5}">
                      <a16:colId xmlns:a16="http://schemas.microsoft.com/office/drawing/2014/main" val="2331835628"/>
                    </a:ext>
                  </a:extLst>
                </a:gridCol>
              </a:tblGrid>
              <a:tr h="3975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Fri 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In School - Ideal European school work &amp; Presentations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8.10 – 10.00	 project work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10.00 – 10.15</a:t>
                      </a:r>
                      <a:r>
                        <a:rPr lang="en-GB" sz="2400" baseline="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break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10.15 – 12.00 project work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12.00 – 1.00	 lunch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1.00 – 2.00	 project work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2.00 – 3.00	 presentations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5.00 	celebration meal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30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869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3385" y="1374691"/>
            <a:ext cx="105537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TASK 7 – Thursday afternoon and Friday morning</a:t>
            </a:r>
            <a:endParaRPr lang="en-GB" sz="2400" dirty="0"/>
          </a:p>
          <a:p>
            <a:pPr lvl="0"/>
            <a:r>
              <a:rPr lang="en-GB" sz="2400" b="1" dirty="0"/>
              <a:t>Creating </a:t>
            </a:r>
            <a:r>
              <a:rPr lang="en-GB" sz="2400" dirty="0"/>
              <a:t>- students to work on the different elements of the Ideal European school.  </a:t>
            </a:r>
            <a:r>
              <a:rPr lang="en-GB" sz="2400" u="sng" dirty="0"/>
              <a:t>You must work in a foreign language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1485" y="3702728"/>
            <a:ext cx="10515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TASK 8 – Friday afternoon</a:t>
            </a:r>
            <a:endParaRPr lang="en-GB" sz="2400" dirty="0"/>
          </a:p>
          <a:p>
            <a:pPr lvl="0"/>
            <a:r>
              <a:rPr lang="en-GB" sz="2400" dirty="0"/>
              <a:t>Finalising, and presenting your ideal European school to the whole group plus other important people.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1358" y="145774"/>
            <a:ext cx="664541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Groups will change on Thursday and Friday to accommodate the different languages you will be working in</a:t>
            </a:r>
            <a:endParaRPr lang="en-GB" dirty="0"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01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223" y="4607170"/>
            <a:ext cx="9144000" cy="1714500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Coming soon - a report of the meeting!</a:t>
            </a:r>
          </a:p>
          <a:p>
            <a:r>
              <a:rPr lang="en-GB" sz="4000" dirty="0">
                <a:solidFill>
                  <a:srgbClr val="002060"/>
                </a:solidFill>
              </a:rPr>
              <a:t>Visit the </a:t>
            </a:r>
            <a:r>
              <a:rPr lang="en-GB" sz="4000" dirty="0" err="1">
                <a:solidFill>
                  <a:srgbClr val="002060"/>
                </a:solidFill>
              </a:rPr>
              <a:t>IConnecT</a:t>
            </a:r>
            <a:r>
              <a:rPr lang="en-GB" sz="4000" dirty="0">
                <a:solidFill>
                  <a:srgbClr val="002060"/>
                </a:solidFill>
              </a:rPr>
              <a:t> Project Blog</a:t>
            </a:r>
          </a:p>
          <a:p>
            <a:r>
              <a:rPr lang="en-GB" sz="4000" dirty="0">
                <a:solidFill>
                  <a:srgbClr val="002060"/>
                </a:solidFill>
              </a:rPr>
              <a:t>http://erasmusplus-iconnect.weebly.com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923" t="23718" r="27596" b="27852"/>
          <a:stretch/>
        </p:blipFill>
        <p:spPr>
          <a:xfrm>
            <a:off x="3789708" y="519191"/>
            <a:ext cx="4703661" cy="3611452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49800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766" y="4203477"/>
            <a:ext cx="9144000" cy="1845631"/>
          </a:xfrm>
        </p:spPr>
        <p:txBody>
          <a:bodyPr>
            <a:noAutofit/>
          </a:bodyPr>
          <a:lstStyle/>
          <a:p>
            <a:r>
              <a:rPr lang="en-GB" sz="6000" dirty="0">
                <a:solidFill>
                  <a:srgbClr val="002060"/>
                </a:solidFill>
              </a:rPr>
              <a:t>Design an Ideal European School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923" t="23718" r="27596" b="27852"/>
          <a:stretch/>
        </p:blipFill>
        <p:spPr>
          <a:xfrm>
            <a:off x="4086023" y="475119"/>
            <a:ext cx="4248080" cy="3261658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50156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220" y="3078062"/>
            <a:ext cx="9144000" cy="3226023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AIMS</a:t>
            </a:r>
            <a:endParaRPr lang="en-GB" dirty="0">
              <a:solidFill>
                <a:srgbClr val="002060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You will discover how schools in different countries are organised and the similarities and differences between them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You will evaluate what things make for a good school which they would like to attend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You will work together to devise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an ideal European school and will produce a presentation to explain this working in a foreign language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923" t="23718" r="27596" b="27852"/>
          <a:stretch/>
        </p:blipFill>
        <p:spPr>
          <a:xfrm>
            <a:off x="4490470" y="448742"/>
            <a:ext cx="2982992" cy="2290329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42450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85867"/>
              </p:ext>
            </p:extLst>
          </p:nvPr>
        </p:nvGraphicFramePr>
        <p:xfrm>
          <a:off x="1466362" y="1519910"/>
          <a:ext cx="9715500" cy="3085306"/>
        </p:xfrm>
        <a:graphic>
          <a:graphicData uri="http://schemas.openxmlformats.org/drawingml/2006/table">
            <a:tbl>
              <a:tblPr firstRow="1" firstCol="1" bandRow="1"/>
              <a:tblGrid>
                <a:gridCol w="837783">
                  <a:extLst>
                    <a:ext uri="{9D8B030D-6E8A-4147-A177-3AD203B41FA5}">
                      <a16:colId xmlns:a16="http://schemas.microsoft.com/office/drawing/2014/main" val="1836488250"/>
                    </a:ext>
                  </a:extLst>
                </a:gridCol>
                <a:gridCol w="8877717">
                  <a:extLst>
                    <a:ext uri="{9D8B030D-6E8A-4147-A177-3AD203B41FA5}">
                      <a16:colId xmlns:a16="http://schemas.microsoft.com/office/drawing/2014/main" val="2084588350"/>
                    </a:ext>
                  </a:extLst>
                </a:gridCol>
              </a:tblGrid>
              <a:tr h="3085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Mon</a:t>
                      </a:r>
                      <a:endParaRPr lang="en-GB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Getting to know you and Planning day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08.15 – 08.30 	quick tour of school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08.45 - </a:t>
                      </a:r>
                      <a:r>
                        <a:rPr lang="en-GB" sz="2400" baseline="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10.15 	ice breaker activities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10.15 – 10.30  	break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10.30 – 12.00 	project work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12.00 – 1.00 	         </a:t>
                      </a:r>
                      <a:r>
                        <a:rPr lang="en-GB" sz="2400" baseline="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lunch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1.00 –   3.00 	          project work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46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48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600" y="60265"/>
            <a:ext cx="10972800" cy="51706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/>
              <a:t>Presentations – Monday morning</a:t>
            </a:r>
          </a:p>
          <a:p>
            <a:r>
              <a:rPr lang="en-GB" sz="2200" b="1" u="sng" dirty="0"/>
              <a:t>Task 1</a:t>
            </a:r>
          </a:p>
          <a:p>
            <a:r>
              <a:rPr lang="en-GB" sz="2200" dirty="0"/>
              <a:t>All guest students to deliver a PowerPoint presentation in called “my school” (10-15 minutes). </a:t>
            </a:r>
          </a:p>
          <a:p>
            <a:r>
              <a:rPr lang="en-GB" sz="2200" dirty="0"/>
              <a:t>The presentations will cover: </a:t>
            </a:r>
          </a:p>
          <a:p>
            <a:r>
              <a:rPr lang="en-GB" sz="2200" dirty="0"/>
              <a:t>a.	Times of day</a:t>
            </a:r>
          </a:p>
          <a:p>
            <a:r>
              <a:rPr lang="en-GB" sz="2200" dirty="0"/>
              <a:t>b.	Term dates (e.g. to show how long /when holidays are)</a:t>
            </a:r>
          </a:p>
          <a:p>
            <a:r>
              <a:rPr lang="en-GB" sz="2200" dirty="0"/>
              <a:t>c.	The timetable of the guest students (so we can see what lessons and for how long)</a:t>
            </a:r>
          </a:p>
          <a:p>
            <a:r>
              <a:rPr lang="en-GB" sz="2200" dirty="0"/>
              <a:t>d.	A picture of a MFL classroom – e.g. what equipment is available</a:t>
            </a:r>
          </a:p>
          <a:p>
            <a:r>
              <a:rPr lang="en-GB" sz="2200" dirty="0"/>
              <a:t>e.	Info about the canteen e.g. what the menu was on a typical day</a:t>
            </a:r>
          </a:p>
          <a:p>
            <a:r>
              <a:rPr lang="en-GB" sz="2200" dirty="0"/>
              <a:t>f.	Sports facilities</a:t>
            </a:r>
          </a:p>
          <a:p>
            <a:r>
              <a:rPr lang="en-GB" sz="2200" dirty="0"/>
              <a:t>g.	Other facilities of interest</a:t>
            </a:r>
          </a:p>
          <a:p>
            <a:r>
              <a:rPr lang="en-GB" sz="2200" dirty="0"/>
              <a:t>h.	What the students wear for every day and for PE</a:t>
            </a:r>
          </a:p>
          <a:p>
            <a:r>
              <a:rPr lang="en-GB" sz="2200" dirty="0" err="1"/>
              <a:t>i</a:t>
            </a:r>
            <a:r>
              <a:rPr lang="en-GB" sz="2200" dirty="0"/>
              <a:t>.	Extra curricular trips and activities</a:t>
            </a:r>
          </a:p>
          <a:p>
            <a:r>
              <a:rPr lang="en-GB" sz="2200" dirty="0"/>
              <a:t>j.	Anything else of interest</a:t>
            </a:r>
          </a:p>
          <a:p>
            <a:r>
              <a:rPr lang="en-GB" sz="2200" dirty="0"/>
              <a:t>Question and answers after each presentation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543371"/>
            <a:ext cx="11480800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/>
              <a:t>During each presentation write down 3 thing about each school. This could be:</a:t>
            </a:r>
          </a:p>
          <a:p>
            <a:pPr marL="285750" indent="-285750">
              <a:buFontTx/>
              <a:buChar char="-"/>
            </a:pPr>
            <a:r>
              <a:rPr lang="en-GB" sz="2200" dirty="0"/>
              <a:t>What you like about the school (what you would like to have in your school)</a:t>
            </a:r>
          </a:p>
          <a:p>
            <a:pPr marL="285750" indent="-285750">
              <a:buFontTx/>
              <a:buChar char="-"/>
            </a:pPr>
            <a:r>
              <a:rPr lang="en-GB" sz="2200" dirty="0"/>
              <a:t>What you don’t like about the school (what you would not want to see in your school)</a:t>
            </a:r>
          </a:p>
        </p:txBody>
      </p:sp>
    </p:spTree>
    <p:extLst>
      <p:ext uri="{BB962C8B-B14F-4D97-AF65-F5344CB8AC3E}">
        <p14:creationId xmlns:p14="http://schemas.microsoft.com/office/powerpoint/2010/main" val="378074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526871"/>
            <a:ext cx="114808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During each presentation write down 3 thing about each school. This could be: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What you like about the school (what you would like to have in your school)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What you don’t like about the school (what you would not want to see in your school)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3800" y="2286000"/>
            <a:ext cx="59817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Share ideas on likes and dislikes</a:t>
            </a:r>
          </a:p>
        </p:txBody>
      </p:sp>
    </p:spTree>
    <p:extLst>
      <p:ext uri="{BB962C8B-B14F-4D97-AF65-F5344CB8AC3E}">
        <p14:creationId xmlns:p14="http://schemas.microsoft.com/office/powerpoint/2010/main" val="24840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487" y="858216"/>
            <a:ext cx="10515600" cy="4351338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/>
              <a:t>When groups are needed on Monday - Wednesday, you will work in mixed country groups:</a:t>
            </a:r>
          </a:p>
          <a:p>
            <a:r>
              <a:rPr lang="en-GB" dirty="0"/>
              <a:t>Phoebe + Emilia + </a:t>
            </a:r>
            <a:r>
              <a:rPr lang="en-GB" dirty="0" err="1"/>
              <a:t>Tiba</a:t>
            </a:r>
            <a:r>
              <a:rPr lang="en-GB" dirty="0"/>
              <a:t> </a:t>
            </a:r>
          </a:p>
          <a:p>
            <a:r>
              <a:rPr lang="en-GB" dirty="0"/>
              <a:t>Daisy + Susanna + Wilma </a:t>
            </a:r>
          </a:p>
          <a:p>
            <a:r>
              <a:rPr lang="en-GB" dirty="0" err="1"/>
              <a:t>Edan</a:t>
            </a:r>
            <a:r>
              <a:rPr lang="en-GB" dirty="0"/>
              <a:t> + Maximilian + Daniel </a:t>
            </a:r>
          </a:p>
          <a:p>
            <a:r>
              <a:rPr lang="en-GB" dirty="0"/>
              <a:t>Joshua + Mikael + </a:t>
            </a:r>
            <a:r>
              <a:rPr lang="en-GB" dirty="0" err="1"/>
              <a:t>Albin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 (at </a:t>
            </a:r>
            <a:r>
              <a:rPr lang="en-GB" dirty="0" err="1"/>
              <a:t>Surahammar</a:t>
            </a:r>
            <a:r>
              <a:rPr lang="en-GB" dirty="0"/>
              <a:t> there will be only 2 </a:t>
            </a:r>
            <a:r>
              <a:rPr lang="en-GB" dirty="0" err="1"/>
              <a:t>swedish</a:t>
            </a:r>
            <a:r>
              <a:rPr lang="en-GB" dirty="0"/>
              <a:t> students)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Groups will change on Thursday and Friday to accommodate the different languages you will be working in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74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700" y="190500"/>
            <a:ext cx="1139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Monday afternoon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" y="889549"/>
            <a:ext cx="11645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Aim for the week:</a:t>
            </a:r>
          </a:p>
          <a:p>
            <a:r>
              <a:rPr lang="en-GB" sz="2400" dirty="0"/>
              <a:t>To investigate 2 different Swedish schools and then use all the information gathered from the Task 1 presentations and the Swedish schools to describe an ideal European school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" y="2677404"/>
            <a:ext cx="1164590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Monday afternoon task </a:t>
            </a:r>
            <a:r>
              <a:rPr lang="en-GB" sz="2400" b="1" u="sng" dirty="0"/>
              <a:t>(Task 2)</a:t>
            </a:r>
          </a:p>
          <a:p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/>
              <a:t>Discuss what you need to look for when visiting lessons – and brainstorm/ share ideas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Devise </a:t>
            </a:r>
            <a:r>
              <a:rPr lang="en-GB" sz="2400" b="1" u="sng" dirty="0"/>
              <a:t>different</a:t>
            </a:r>
            <a:r>
              <a:rPr lang="en-GB" sz="2400" dirty="0"/>
              <a:t> interview questions for </a:t>
            </a:r>
            <a:r>
              <a:rPr lang="en-GB" sz="2400" dirty="0" err="1"/>
              <a:t>Headteacher</a:t>
            </a:r>
            <a:r>
              <a:rPr lang="en-GB" sz="2400" dirty="0"/>
              <a:t>/deputy </a:t>
            </a:r>
            <a:r>
              <a:rPr lang="en-GB" sz="2400" dirty="0" err="1"/>
              <a:t>headteachers</a:t>
            </a:r>
            <a:r>
              <a:rPr lang="en-GB" sz="2400" dirty="0"/>
              <a:t>, students, teachers. 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Devise a form to record what you learn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Discuss plan for Tuesday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11591" y="174487"/>
            <a:ext cx="3101009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Tuesday who will do PE?</a:t>
            </a:r>
          </a:p>
        </p:txBody>
      </p:sp>
    </p:spTree>
    <p:extLst>
      <p:ext uri="{BB962C8B-B14F-4D97-AF65-F5344CB8AC3E}">
        <p14:creationId xmlns:p14="http://schemas.microsoft.com/office/powerpoint/2010/main" val="3320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53673"/>
              </p:ext>
            </p:extLst>
          </p:nvPr>
        </p:nvGraphicFramePr>
        <p:xfrm>
          <a:off x="1041400" y="1623647"/>
          <a:ext cx="10541000" cy="2603500"/>
        </p:xfrm>
        <a:graphic>
          <a:graphicData uri="http://schemas.openxmlformats.org/drawingml/2006/table">
            <a:tbl>
              <a:tblPr firstRow="1" firstCol="1" bandRow="1"/>
              <a:tblGrid>
                <a:gridCol w="908967">
                  <a:extLst>
                    <a:ext uri="{9D8B030D-6E8A-4147-A177-3AD203B41FA5}">
                      <a16:colId xmlns:a16="http://schemas.microsoft.com/office/drawing/2014/main" val="4249064253"/>
                    </a:ext>
                  </a:extLst>
                </a:gridCol>
                <a:gridCol w="9632033">
                  <a:extLst>
                    <a:ext uri="{9D8B030D-6E8A-4147-A177-3AD203B41FA5}">
                      <a16:colId xmlns:a16="http://schemas.microsoft.com/office/drawing/2014/main" val="3954399230"/>
                    </a:ext>
                  </a:extLst>
                </a:gridCol>
              </a:tblGrid>
              <a:tr h="260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Tues 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Discovering </a:t>
                      </a:r>
                      <a:r>
                        <a:rPr lang="en-GB" sz="2400" b="1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Scheeleskolan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8.10 – 12.00  project work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12.00 – 1.00  lunch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1.00 – 3.00  	project work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Evening – either Tuesday or Wednesday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- bowling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03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872</Words>
  <Application>Microsoft Office PowerPoint</Application>
  <PresentationFormat>Widescreen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Invictus Education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</dc:title>
  <dc:creator>Mr A Pickford</dc:creator>
  <cp:lastModifiedBy>Sue Laffey</cp:lastModifiedBy>
  <cp:revision>27</cp:revision>
  <dcterms:created xsi:type="dcterms:W3CDTF">2017-03-07T18:15:55Z</dcterms:created>
  <dcterms:modified xsi:type="dcterms:W3CDTF">2017-03-09T23:07:41Z</dcterms:modified>
</cp:coreProperties>
</file>